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
      <p:font typeface="Montserrat"/>
      <p:regular r:id="rId43"/>
      <p:bold r:id="rId44"/>
      <p:italic r:id="rId45"/>
      <p:boldItalic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23389BF-7EB3-45E4-B863-BB910D6E83C6}">
  <a:tblStyle styleId="{F23389BF-7EB3-45E4-B863-BB910D6E83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Montserrat-bold.fntdata"/><Relationship Id="rId21" Type="http://schemas.openxmlformats.org/officeDocument/2006/relationships/slide" Target="slides/slide16.xml"/><Relationship Id="rId43" Type="http://schemas.openxmlformats.org/officeDocument/2006/relationships/font" Target="fonts/Montserrat-regular.fntdata"/><Relationship Id="rId24" Type="http://schemas.openxmlformats.org/officeDocument/2006/relationships/slide" Target="slides/slide19.xml"/><Relationship Id="rId46" Type="http://schemas.openxmlformats.org/officeDocument/2006/relationships/font" Target="fonts/Montserrat-boldItalic.fntdata"/><Relationship Id="rId23" Type="http://schemas.openxmlformats.org/officeDocument/2006/relationships/slide" Target="slides/slide18.xml"/><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Comfortaa-bold.fntdata"/><Relationship Id="rId25" Type="http://schemas.openxmlformats.org/officeDocument/2006/relationships/slide" Target="slides/slide20.xml"/><Relationship Id="rId47" Type="http://schemas.openxmlformats.org/officeDocument/2006/relationships/font" Target="fonts/Comfortaa-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1. Kto z Was nie słyszał wcześniej nic o Webassembly?</a:t>
            </a:r>
            <a:endParaRPr/>
          </a:p>
          <a:p>
            <a:pPr indent="0" lvl="0" marL="0">
              <a:spcBef>
                <a:spcPts val="0"/>
              </a:spcBef>
              <a:spcAft>
                <a:spcPts val="0"/>
              </a:spcAft>
              <a:buNone/>
            </a:pPr>
            <a:r>
              <a:rPr lang="pl"/>
              <a:t>2. Czy ktoś z Was kompilował już coś do Webassembly, korzysta z Webassembly w swoich projektach?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JavaScript zostaje wykorzystywany nawet tam, gdzie nikt nie spodziewał się że może zostać wykorzystany – czyli po stronie serwera, jako Node.js.</a:t>
            </a:r>
            <a:endParaRPr/>
          </a:p>
          <a:p>
            <a:pPr indent="0" lvl="0" marL="0">
              <a:spcBef>
                <a:spcPts val="0"/>
              </a:spcBef>
              <a:spcAft>
                <a:spcPts val="0"/>
              </a:spcAft>
              <a:buNone/>
            </a:pPr>
            <a:r>
              <a:rPr lang="pl"/>
              <a:t>Pomimo że osiągnięto wzrost prędkości, wszyscy producenci przeglądarek czuli że to nie jest załatwienie sprawy do końca. I wcześniej czy później znowu możemy borykać się z problemem słabej wydajności JavaScriptu.</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Pierwszą próbę podjęło Google w 2011 roku, przy okazji debiutu Chrome OS, Google zaprezentowało </a:t>
            </a:r>
            <a:r>
              <a:rPr b="1" lang="pl"/>
              <a:t>Native Clienta (NaCl)</a:t>
            </a:r>
            <a:r>
              <a:rPr lang="pl"/>
              <a:t>, było to środowisko, w którym można było używać skompilowanego kodu C/C++. Niestety NaCl posiadał ograniczoną kompatybilność, skompilowany kod uruchamiał się tylko na maszynach z procesorami x86. Poprawiono to w kolejnej wersji o nazwie </a:t>
            </a:r>
            <a:r>
              <a:rPr b="1" lang="pl"/>
              <a:t>Portable Natice Client (pNaCl).</a:t>
            </a:r>
            <a:endParaRPr b="1"/>
          </a:p>
          <a:p>
            <a:pPr indent="0" lvl="0" marL="0">
              <a:spcBef>
                <a:spcPts val="0"/>
              </a:spcBef>
              <a:spcAft>
                <a:spcPts val="0"/>
              </a:spcAft>
              <a:buNone/>
            </a:pPr>
            <a:r>
              <a:rPr lang="pl"/>
              <a:t>Niestety inni producenci przeglądarek nie podchwycili jednak tematu, a Mozilla wręcz krytykowała implementację NaCla, porównując go do Microsoftowego ActiveX. Mozilla jasno zakomunikowała, że nie będzie wspierać NaCl w swojej przeglądarce. Ważne jednak odnotowania jest to, że idea została zasiana. Idea, która wpłynie następnie dość mocno na prace nad Webassembly.</a:t>
            </a:r>
            <a:endParaRPr/>
          </a:p>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To już rok 2013, tym razem Mozilla wprowadza własną platformę </a:t>
            </a:r>
            <a:r>
              <a:rPr b="1" lang="pl"/>
              <a:t>asm.js</a:t>
            </a:r>
            <a:r>
              <a:rPr lang="pl"/>
              <a:t> działającą „out of the box” we wszystkich przeglądarkach z wydajnością zbliżoną do natywnej. Idea stojąca za asm.js w gruncie rzeczy jest prosta. Asm.js umożliwiał skompilowanie programu napisanego w C/C++ do kodu JavaScript. Główny nacisk położono na proces kompilacji, w którym zastosowano szereg optymalizacji, osiągając dzięki temu lepszą wydajność niż w przypadku standardowego JavaScriptu.</a:t>
            </a:r>
            <a:endParaRPr/>
          </a:p>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Działało to mniej więcej w ten sposób że kod napisany w C/C++ był kompilowany do postaci binarnej na tym etapie też kompilator LLVM wykonywał już pewne kroki optymalizacyjne, następnie za pomocą kompilatora Emscripten, tworzony był plik JavaScriptowy. W wyniku kompilacji kod był jeszcze raz optymalizowany więc wynik był lepszy niż w przypadku zastosowania zwykłego JavaScriptu.</a:t>
            </a:r>
            <a:endParaRPr/>
          </a:p>
          <a:p>
            <a:pPr indent="0" lvl="0" marL="0">
              <a:spcBef>
                <a:spcPts val="0"/>
              </a:spcBef>
              <a:spcAft>
                <a:spcPts val="0"/>
              </a:spcAft>
              <a:buNone/>
            </a:pPr>
            <a:r>
              <a:rPr lang="pl"/>
              <a:t>Asm.js niestety posiadał też swoje wady. Pomimo że wzrost prędkości był znaczący, w porównaniu do zwykłego JavaScriptu, asm.js nie dawał nam żadnej gwarancji, że aplikacja będzie działać z tą samą prędkością we wszystkich przeglądarkach. Spowodowane jest to brakiem otwartego standardu oraz nieformalną specyfikacją utrudniająca wdrożenie asm.js we wszystkich przeglądarkach jednakowo. Aczkolwiek warto podkreślić że czołowi producenci przeglądarek starali się wspierać idee asm.js.</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Na naszej osi czasu dochodzimy do roku 2015 w którym Google, Mozilla i Microsoft ogłosili że pracują nad nowym językiem dla przeglądarek internetowych. Jak widzimy pomysłów i koncepcji radzenia sobie bez JavaScrtiptu na przełomie blisko 20 lat było kilka, z czego dwa ostatnie mocno </a:t>
            </a:r>
            <a:r>
              <a:rPr lang="pl"/>
              <a:t>wpłynęły</a:t>
            </a:r>
            <a:r>
              <a:rPr lang="pl"/>
              <a:t> na kierunek rozwoju przeglądarek internetowych.</a:t>
            </a:r>
            <a:endParaRPr/>
          </a:p>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sz="1400">
                <a:highlight>
                  <a:srgbClr val="FFFFFF"/>
                </a:highlight>
              </a:rPr>
              <a:t>Co również ważne, WebAssembly jest opracowywany jako otwarty standard webowy, nie jest w żaden sposób opatentowany ani chroniony prawami autorskimi. Nad całością projektu czuwa W3C WebAssembly Working Group.</a:t>
            </a:r>
            <a:endParaRPr sz="1400">
              <a:highlight>
                <a:srgbClr val="FFFFFF"/>
              </a:highlight>
            </a:endParaRPr>
          </a:p>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	 	 	</a:t>
            </a:r>
            <a:endParaRPr/>
          </a:p>
          <a:p>
            <a:pPr indent="-298450" lvl="0" marL="457200" rtl="0">
              <a:lnSpc>
                <a:spcPct val="115000"/>
              </a:lnSpc>
              <a:spcBef>
                <a:spcPts val="0"/>
              </a:spcBef>
              <a:spcAft>
                <a:spcPts val="0"/>
              </a:spcAft>
              <a:buSzPts val="1100"/>
              <a:buAutoNum type="arabicPeriod"/>
            </a:pPr>
            <a:r>
              <a:rPr lang="pl"/>
              <a:t>Webassembly nie kompiluje się do JavaScriptu jak ma to miejsce np. w przypadku TypeScriptu czy asm.js.</a:t>
            </a:r>
            <a:endParaRPr/>
          </a:p>
          <a:p>
            <a:pPr indent="-298450" lvl="0" marL="457200" rtl="0">
              <a:lnSpc>
                <a:spcPct val="115000"/>
              </a:lnSpc>
              <a:spcBef>
                <a:spcPts val="0"/>
              </a:spcBef>
              <a:spcAft>
                <a:spcPts val="0"/>
              </a:spcAft>
              <a:buSzPts val="1100"/>
              <a:buAutoNum type="arabicPeriod"/>
            </a:pPr>
            <a:r>
              <a:rPr lang="pl"/>
              <a:t>Webassembly nie jest językiem programowania dla programistów. Pomimo iż posiada reprezentację tekstową a jej składnia podobna jest do języka LISP to sam Webassembly jest kodem bajtowym tworzonym przez odpowiednie narzędzia, a nie przez programistów.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Przede wszystkim Webassembly nie jest tworzony z myślą o zastąpieniu JavaScriptu, a raczej o jego uzupełnieniu.</a:t>
            </a:r>
            <a:endParaRPr/>
          </a:p>
          <a:p>
            <a:pPr indent="0" lvl="0" marL="0">
              <a:spcBef>
                <a:spcPts val="0"/>
              </a:spcBef>
              <a:spcAft>
                <a:spcPts val="0"/>
              </a:spcAft>
              <a:buNone/>
            </a:pPr>
            <a:r>
              <a:rPr b="1" lang="pl"/>
              <a:t>Webassembly jest uruchamiany w tej samej maszynie wirtualnej (VM) co JavaScript</a:t>
            </a:r>
            <a:r>
              <a:rPr lang="pl"/>
              <a:t>, dzięki czemu możemy czerpać korzyści z obu tych języków.</a:t>
            </a:r>
            <a:endParaRPr/>
          </a:p>
          <a:p>
            <a:pPr indent="0" lvl="0" marL="0">
              <a:spcBef>
                <a:spcPts val="0"/>
              </a:spcBef>
              <a:spcAft>
                <a:spcPts val="0"/>
              </a:spcAft>
              <a:buNone/>
            </a:pPr>
            <a:r>
              <a:rPr lang="pl"/>
              <a:t>Webassembly daje nam możliwość przygotowania modułów, które będziemy mogli używać w aplikacjach napisanych w JavaScript oraz Node.js.</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Przyjrzyjmy się jeszcze jakie są różnice pomiędzy wykonywaniem kodu JavaScriptowego a Webassembly.</a:t>
            </a:r>
            <a:endParaRPr/>
          </a:p>
          <a:p>
            <a:pPr indent="0" lvl="0" marL="0">
              <a:spcBef>
                <a:spcPts val="0"/>
              </a:spcBef>
              <a:spcAft>
                <a:spcPts val="0"/>
              </a:spcAft>
              <a:buNone/>
            </a:pPr>
            <a:r>
              <a:rPr lang="pl"/>
              <a:t>Na początku chciałbym zaznaczyć że diagramy te są poglądowe a ich celem jest pokazanie jak może różnić się wydajność JS vs Webassembly dla tej samej funkcjonalności.</a:t>
            </a:r>
            <a:endParaRPr/>
          </a:p>
          <a:p>
            <a:pPr indent="0" lvl="0" marL="0">
              <a:spcBef>
                <a:spcPts val="0"/>
              </a:spcBef>
              <a:spcAft>
                <a:spcPts val="0"/>
              </a:spcAft>
              <a:buNone/>
            </a:pPr>
            <a:r>
              <a:rPr lang="pl"/>
              <a:t>Warto też podkreślić że przedstawione zadania nie są tak dokładnie odizolowane od siebie, bardzo często się nawzajem przeplatają. Jest trochę parsowania, następnie wykonanie kodu, następnie kompilacja, parsowanie i znów wykonanie.</a:t>
            </a:r>
            <a:endParaRPr/>
          </a:p>
          <a:p>
            <a:pPr indent="0" lvl="0" marL="0">
              <a:spcBef>
                <a:spcPts val="0"/>
              </a:spcBef>
              <a:spcAft>
                <a:spcPts val="0"/>
              </a:spcAft>
              <a:buNone/>
            </a:pPr>
            <a:r>
              <a:rPr lang="pl"/>
              <a:t>	 	 	</a:t>
            </a:r>
            <a:endParaRPr/>
          </a:p>
          <a:p>
            <a:pPr indent="-298450" lvl="0" marL="457200" rtl="0">
              <a:spcBef>
                <a:spcPts val="0"/>
              </a:spcBef>
              <a:spcAft>
                <a:spcPts val="0"/>
              </a:spcAft>
              <a:buSzPts val="1100"/>
              <a:buAutoNum type="arabicPeriod"/>
            </a:pPr>
            <a:r>
              <a:rPr lang="pl"/>
              <a:t>Pierwszą rzeczą nie ujętą na powyższych diagramach jest pobranie pliku z serwera. Ponieważ webassembly jest skompresowaną reprezentacją kodu binarnego, zawsze będzie mniejszy niż plik z kodem JavaScriptowym.</a:t>
            </a:r>
            <a:endParaRPr/>
          </a:p>
          <a:p>
            <a:pPr indent="-298450" lvl="0" marL="457200" rtl="0">
              <a:spcBef>
                <a:spcPts val="0"/>
              </a:spcBef>
              <a:spcAft>
                <a:spcPts val="0"/>
              </a:spcAft>
              <a:buSzPts val="1100"/>
              <a:buAutoNum type="arabicPeriod"/>
            </a:pPr>
            <a:r>
              <a:rPr lang="pl"/>
              <a:t>Podczas parsowania plik JavaScriptowy zamieniany jest do pośredniej reprezentacji – to oczywiście zależy od przeglądarki, ale załóżmy że mówimy tutaj o Firefoxie i silniki spiderMonkey. Webassembly nie potrzebuje tego kroku ponieważ już w wersji pośredniej.</a:t>
            </a:r>
            <a:endParaRPr/>
          </a:p>
          <a:p>
            <a:pPr indent="-298450" lvl="0" marL="457200" rtl="0">
              <a:spcBef>
                <a:spcPts val="0"/>
              </a:spcBef>
              <a:spcAft>
                <a:spcPts val="0"/>
              </a:spcAft>
              <a:buSzPts val="1100"/>
              <a:buAutoNum type="arabicPeriod"/>
            </a:pPr>
            <a:r>
              <a:rPr lang="pl"/>
              <a:t>Podczas kompilacji, optymalizacji oraz re-optymalizacji, możemy zauważyć 2 powody dla których webassembly jest wydajniejszy.</a:t>
            </a:r>
            <a:endParaRPr/>
          </a:p>
          <a:p>
            <a:pPr indent="-298450" lvl="1" marL="914400" rtl="0">
              <a:spcBef>
                <a:spcPts val="0"/>
              </a:spcBef>
              <a:spcAft>
                <a:spcPts val="0"/>
              </a:spcAft>
              <a:buSzPts val="1100"/>
              <a:buAutoNum type="alphaLcPeriod"/>
            </a:pPr>
            <a:r>
              <a:rPr lang="pl"/>
              <a:t>Kompilator nie musi spędzać czasu na dedukcji typu zmiennych.</a:t>
            </a:r>
            <a:endParaRPr/>
          </a:p>
          <a:p>
            <a:pPr indent="-298450" lvl="1" marL="914400" rtl="0">
              <a:spcBef>
                <a:spcPts val="0"/>
              </a:spcBef>
              <a:spcAft>
                <a:spcPts val="0"/>
              </a:spcAft>
              <a:buSzPts val="1100"/>
              <a:buAutoNum type="alphaLcPeriod"/>
            </a:pPr>
            <a:r>
              <a:rPr lang="pl"/>
              <a:t>Większość optymalizacji została zrobiona na etapie użycia kompilatora.</a:t>
            </a:r>
            <a:endParaRPr/>
          </a:p>
          <a:p>
            <a:pPr indent="-298450" lvl="0" marL="457200" rtl="0">
              <a:spcBef>
                <a:spcPts val="0"/>
              </a:spcBef>
              <a:spcAft>
                <a:spcPts val="0"/>
              </a:spcAft>
              <a:buSzPts val="1100"/>
              <a:buAutoNum type="arabicPeriod"/>
            </a:pPr>
            <a:r>
              <a:rPr lang="pl"/>
              <a:t>Wykonanie kodu. Jeśli znasz świetnie możliwości kompilatora JIT możesz uzyskać bardzo dobre rezultaty, optymalizując swój kod pod ten kompilator. Niestety Webassembly nadal będzie szybszy wynika to z faktu że wiele z optymalizacji które wykonuje JIT podczas wykonywania kodu nie są konieczne w przypadku Webassembly.</a:t>
            </a:r>
            <a:endParaRPr/>
          </a:p>
          <a:p>
            <a:pPr indent="-298450" lvl="0" marL="457200" rtl="0">
              <a:spcBef>
                <a:spcPts val="0"/>
              </a:spcBef>
              <a:spcAft>
                <a:spcPts val="0"/>
              </a:spcAft>
              <a:buSzPts val="1100"/>
              <a:buAutoNum type="arabicPeriod"/>
            </a:pPr>
            <a:r>
              <a:rPr lang="pl"/>
              <a:t>Webassembly jak na razie ma manualne zarządzanie pamięcią, więc nie musimy się martwić o to kiedy uruchomi się garbage collector w celu wyczyszczenia niepotrzebnych zmiennych.</a:t>
            </a:r>
            <a:endParaRPr/>
          </a:p>
          <a:p>
            <a:pPr indent="0" lvl="0" marL="0">
              <a:spcBef>
                <a:spcPts val="0"/>
              </a:spcBef>
              <a:spcAft>
                <a:spcPts val="0"/>
              </a:spcAft>
              <a:buNone/>
            </a:pPr>
            <a:r>
              <a:t/>
            </a:r>
            <a:endParaRPr/>
          </a:p>
          <a:p>
            <a:pPr indent="0" lvl="0" marL="0" rtl="0">
              <a:spcBef>
                <a:spcPts val="0"/>
              </a:spcBef>
              <a:spcAft>
                <a:spcPts val="0"/>
              </a:spcAft>
              <a:buNone/>
            </a:pPr>
            <a:r>
              <a:rPr b="1" lang="pl"/>
              <a:t>Podsumowując:</a:t>
            </a:r>
            <a:br>
              <a:rPr lang="pl"/>
            </a:br>
            <a:r>
              <a:rPr lang="pl"/>
              <a:t>1. Pobieranie pliku Webassembly jest szybsze ponieważ pliki wasm są mniejsze niż pliki JavaScript.</a:t>
            </a:r>
            <a:br>
              <a:rPr lang="pl"/>
            </a:br>
            <a:r>
              <a:rPr lang="pl"/>
              <a:t>2. Dekodowanie jest szybsze niż parsowanie ponieważ webassembly jest już w postaci kodu bajtowego.</a:t>
            </a:r>
            <a:br>
              <a:rPr lang="pl"/>
            </a:br>
            <a:r>
              <a:rPr lang="pl"/>
              <a:t>3. Kompilacja i optymalizacja zajmują mniej czasu ponieważ WebAssembly jest bliżej kodu maszynowego niż JavaScript oraz przeszedł już wstępną optymalizację pod czas tworzenia pliku wasm.</a:t>
            </a:r>
            <a:br>
              <a:rPr lang="pl"/>
            </a:br>
            <a:r>
              <a:rPr lang="pl"/>
              <a:t>4. Wykonanie kodu jest szybsze ponieważ Webassembly zawiera instrukcje bardziej zrozumiałe dla maszyny, a np. ze względu na fakt że pliki JavaScript będą czytać ludzie dodaje się w nich nieco więcej abstrakcji.</a:t>
            </a:r>
            <a:br>
              <a:rPr lang="pl"/>
            </a:br>
            <a:r>
              <a:rPr lang="pl"/>
              <a:t>5. Garbage collector nie jest wymagany ponieważ pamięć jest zarządzana manualnie.</a:t>
            </a:r>
            <a:endParaRPr/>
          </a:p>
          <a:p>
            <a:pPr indent="0" lvl="0" marL="0" rt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Oprócz gier i multimediów, bardzo ważne podczas prac nad Webassembly było danie możliwości wykorzystania gotowych rozwiązań napisanych np. w C++. Chodzi o to aby już nie musieć przpisywać bibliotek napisanych np. w C/C++ do JavaScriptu.</a:t>
            </a:r>
            <a:endParaRPr/>
          </a:p>
          <a:p>
            <a:pPr indent="0" lvl="0" marL="0">
              <a:spcBef>
                <a:spcPts val="0"/>
              </a:spcBef>
              <a:spcAft>
                <a:spcPts val="0"/>
              </a:spcAft>
              <a:buNone/>
            </a:pPr>
            <a:r>
              <a:rPr lang="pl"/>
              <a:t> 	</a:t>
            </a:r>
            <a:endParaRPr/>
          </a:p>
          <a:p>
            <a:pPr indent="0" lvl="0" marL="0">
              <a:spcBef>
                <a:spcPts val="0"/>
              </a:spcBef>
              <a:spcAft>
                <a:spcPts val="0"/>
              </a:spcAft>
              <a:buNone/>
            </a:pPr>
            <a:r>
              <a:rPr lang="pl"/>
              <a:t>Generalnie Webassembly został stworzony z myślą o dużych modułach jak na przykład silniki gier czy skomplikowane obliczenia podczas obróbki obrazu czy dźwięku. Jeśli chcielibyście przenieść jakieś proste obliczenia do modułu webassembly to upewnijcie się że naprawdę zyskacie na tym jakąś korzyść. Należy też podkreślić że w przypadku domyślnej konfiguracji Webassembly rezerwuje sobie 16mb pamięci RAM, co raczej nie jest wydajne jeśli chodzi o nie skomplikowane obliczenia. Jak </a:t>
            </a:r>
            <a:r>
              <a:rPr lang="pl"/>
              <a:t>pokaże</a:t>
            </a:r>
            <a:r>
              <a:rPr lang="pl"/>
              <a:t> na następnych slajdach sam import modułu webassembly też wymaga nakładu kodu, a może okazać się że prędkość jaką uzyskacie będzie niewiele większa niż w przypadku zastosowania zwykłego JavaScriptu.</a:t>
            </a:r>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Czy jest ktoś kto w roku 1995 zajmował się wytwarzaniem oprogramowania?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A teraz niejako samemu sobie przecząc – przejdźmy do implementacji jakiejś niedużej metody. Oczywiście dla celów demonstracyjnych będzie to nieduża metoda ale mam nadzieje że da to ogólny pogląd na to jak pracować z modułami WASM.</a:t>
            </a:r>
            <a:endParaRPr/>
          </a:p>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Funkcja fib() ma za zadanie wyznaczyć wyraz ciągu Fibonacciego na podstawie dostarczonego parametru.</a:t>
            </a:r>
            <a:endParaRPr/>
          </a:p>
          <a:p>
            <a:pPr indent="0" lvl="0" marL="0">
              <a:spcBef>
                <a:spcPts val="0"/>
              </a:spcBef>
              <a:spcAft>
                <a:spcPts val="0"/>
              </a:spcAft>
              <a:buNone/>
            </a:pPr>
            <a:r>
              <a:rPr lang="pl"/>
              <a:t>Np. Gdy przekażemy n = 10 funkcja powinna zwrócić 55.</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Do skompilowania kodu użyjemy kompilatora Emscripten, tego samego, którego używaliśmy podczas kompilacji kodu do asm.js.</a:t>
            </a:r>
            <a:endParaRPr/>
          </a:p>
          <a:p>
            <a:pPr indent="0" lvl="0" marL="0">
              <a:spcBef>
                <a:spcPts val="0"/>
              </a:spcBef>
              <a:spcAft>
                <a:spcPts val="0"/>
              </a:spcAft>
              <a:buNone/>
            </a:pPr>
            <a:r>
              <a:rPr lang="pl"/>
              <a:t>Tym razem jednak użyjemy flagi WASM=1 co pozwoli nam na wygenerowanie kodu webassembly. Kolejny przełącznik SIDE_MODULE=1 informuje kompilator że chcemy aby wygenerować jedynie plik wasm. Bez tego przełącznika kompilator wygenerował by także plik HTML oraz zaimplementował plik wasm za pomocą JavaScriptu, ale my chcemy zrobić to sami więc użyjemy przełącznika SIDE_MODULE=1 aby otrzymać tylko plik wasm.</a:t>
            </a:r>
            <a:endParaRPr/>
          </a:p>
          <a:p>
            <a:pPr indent="0" lvl="0" marL="0">
              <a:spcBef>
                <a:spcPts val="0"/>
              </a:spcBef>
              <a:spcAft>
                <a:spcPts val="0"/>
              </a:spcAft>
              <a:buNone/>
            </a:pPr>
            <a:r>
              <a:rPr lang="pl"/>
              <a:t>A więc po kolei </a:t>
            </a:r>
            <a:r>
              <a:rPr b="1" lang="pl"/>
              <a:t>emcc</a:t>
            </a:r>
            <a:r>
              <a:rPr lang="pl"/>
              <a:t> informuje system że będziemy kompilować za pomocą Emscripten, </a:t>
            </a:r>
            <a:r>
              <a:rPr b="1" lang="pl"/>
              <a:t>fib.c </a:t>
            </a:r>
            <a:r>
              <a:rPr lang="pl"/>
              <a:t>to nazwa pliku do skompilowania, </a:t>
            </a:r>
            <a:r>
              <a:rPr b="1" lang="pl"/>
              <a:t>-O1 </a:t>
            </a:r>
            <a:r>
              <a:rPr lang="pl"/>
              <a:t>to stopień optymalizacji, a </a:t>
            </a:r>
            <a:r>
              <a:rPr b="1" lang="pl"/>
              <a:t>fib.wasm </a:t>
            </a:r>
            <a:r>
              <a:rPr lang="pl"/>
              <a:t>to nazwa pliku wynikowego.</a:t>
            </a:r>
            <a:endParaRPr/>
          </a:p>
          <a:p>
            <a:pPr indent="0" lvl="0" marL="0">
              <a:spcBef>
                <a:spcPts val="0"/>
              </a:spcBef>
              <a:spcAft>
                <a:spcPts val="0"/>
              </a:spcAft>
              <a:buNone/>
            </a:pPr>
            <a:r>
              <a:rPr lang="pl"/>
              <a:t>Odnośnie optymalizacji. Zalecane jest aby pierwszą kompilację uruchamiać z wyłączoną optymalizacją</a:t>
            </a:r>
            <a:r>
              <a:rPr b="1" lang="pl"/>
              <a:t> -O0</a:t>
            </a:r>
            <a:r>
              <a:rPr lang="pl"/>
              <a:t> lub jak w naszym przypadku ustawioną na </a:t>
            </a:r>
            <a:r>
              <a:rPr b="1" lang="pl"/>
              <a:t>-O1</a:t>
            </a:r>
            <a:r>
              <a:rPr lang="pl"/>
              <a:t>. Daje nam to dość szybką kompilację i pozwala na wyeliminowanie ewentualnych bugów.</a:t>
            </a:r>
            <a:endParaRPr/>
          </a:p>
          <a:p>
            <a:pPr indent="0" lvl="0" marL="0">
              <a:spcBef>
                <a:spcPts val="0"/>
              </a:spcBef>
              <a:spcAft>
                <a:spcPts val="0"/>
              </a:spcAft>
              <a:buNone/>
            </a:pPr>
            <a:r>
              <a:rPr lang="pl"/>
              <a:t>Dobrze zoptymalizowana wersja to wersja z użyciem optymalizacji </a:t>
            </a:r>
            <a:r>
              <a:rPr b="1" lang="pl"/>
              <a:t>-O2</a:t>
            </a:r>
            <a:r>
              <a:rPr lang="pl"/>
              <a:t>.</a:t>
            </a:r>
            <a:endParaRPr/>
          </a:p>
          <a:p>
            <a:pPr indent="0" lvl="0" marL="0">
              <a:spcBef>
                <a:spcPts val="0"/>
              </a:spcBef>
              <a:spcAft>
                <a:spcPts val="0"/>
              </a:spcAft>
              <a:buNone/>
            </a:pPr>
            <a:r>
              <a:rPr lang="pl"/>
              <a:t>Istnieje jednak możliwość użycia optymalizacji na poziomie </a:t>
            </a:r>
            <a:r>
              <a:rPr b="1" lang="pl"/>
              <a:t>-O3</a:t>
            </a:r>
            <a:r>
              <a:rPr lang="pl"/>
              <a:t> pamiętać jednak należy że czas takiej kompilacji może znacząco się wydłużyć a wielkości plików mogą być potencjalnie większe niż w przypadku -O2.</a:t>
            </a:r>
            <a:endParaRPr/>
          </a:p>
          <a:p>
            <a:pPr indent="0" lvl="0" marL="0">
              <a:spcBef>
                <a:spcPts val="0"/>
              </a:spcBef>
              <a:spcAft>
                <a:spcPts val="0"/>
              </a:spcAft>
              <a:buNone/>
            </a:pPr>
            <a:r>
              <a:rPr lang="pl"/>
              <a:t>Można także użyć </a:t>
            </a:r>
            <a:r>
              <a:rPr b="1" lang="pl"/>
              <a:t>-Os</a:t>
            </a:r>
            <a:r>
              <a:rPr lang="pl"/>
              <a:t> również należy się liczyć w tym przypadku ze znaczmy wydłużeniem czasu kompilacji, lecz otrzymany kod będzie zoptymalizowany pod względem wielkości.</a:t>
            </a:r>
            <a:endParaRPr/>
          </a:p>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Całość kompilacji wygląda w ten sposób. Plik napisany w C/C++ za pomocą kompilatora Emscripten jest kompilowany do pliku wasm. Następnie za pomocą JavaScriptu jest zaczytywany i uruchomione są interesujące nas funkcje, wynik działania funkcji wyświetlany jest w dokumencie HTML.</a:t>
            </a:r>
            <a:endParaRPr/>
          </a:p>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Od strony JavaScriptu wygląda to następująco. Metodą fetch() pobieramy sobie zawartość pliku następnie po stronie JavaScriptu dane binarne obsługujemy metodą arrayBuffer() który zwróci nam promisa z obiektem ArrayBuffer. Przekazujemy go o metody WebAssembly.instantiate() i w efekcie możemy dobrać się do naszej metody </a:t>
            </a:r>
            <a:r>
              <a:rPr b="1" lang="pl"/>
              <a:t>fib()</a:t>
            </a:r>
            <a:r>
              <a:rPr lang="pl"/>
              <a:t>.</a:t>
            </a:r>
            <a:endParaRPr/>
          </a:p>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W 1995 zadebiutowała przeglądarka Netscape Navigator w wersji 2.0. Kojarzy ktoś może jakie to kiler ficzery posiadała ta przeglądarka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Brendan Eich (Aik) w ciągu 10 dni stworzył język programowania umożliwiający prostą interakcję z elementami na stronie internetowej.</a:t>
            </a:r>
            <a:endParaRPr/>
          </a:p>
          <a:p>
            <a:pPr indent="0" lvl="0" marL="0" rtl="0">
              <a:lnSpc>
                <a:spcPct val="115000"/>
              </a:lnSpc>
              <a:spcBef>
                <a:spcPts val="0"/>
              </a:spcBef>
              <a:spcAft>
                <a:spcPts val="0"/>
              </a:spcAft>
              <a:buNone/>
            </a:pPr>
            <a:r>
              <a:rPr lang="pl"/>
              <a:t>Czy język ten był tworzony z myślą o szybkim działaniu na dużych zbiorach danych ? No, nie był.</a:t>
            </a:r>
            <a:endParaRPr/>
          </a:p>
          <a:p>
            <a:pPr indent="0" lvl="0" marL="0">
              <a:spcBef>
                <a:spcPts val="0"/>
              </a:spcBef>
              <a:spcAft>
                <a:spcPts val="0"/>
              </a:spcAft>
              <a:buNone/>
            </a:pPr>
            <a:r>
              <a:rPr lang="pl"/>
              <a:t>Czy przeszkadzał brak typu integer? No, nie przeszkadzał. Na tamte czasy to, co stworzył, Pan Brendan było wystarczające.</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Niestety przez blisko 10 lat niewiele się zmieniło jeśli chodzi o wydajność języka JavaScript. </a:t>
            </a:r>
            <a:endParaRPr/>
          </a:p>
          <a:p>
            <a:pPr indent="0" lvl="0" marL="0">
              <a:spcBef>
                <a:spcPts val="0"/>
              </a:spcBef>
              <a:spcAft>
                <a:spcPts val="0"/>
              </a:spcAft>
              <a:buNone/>
            </a:pPr>
            <a:r>
              <a:rPr lang="pl"/>
              <a:t>Co prawda powstało kilka pomysłów na to jak pisać aplikacje na strony internetowe ale nie rozwiązywało to problemu z wolnym JavaScriptem.</a:t>
            </a:r>
            <a:endParaRPr/>
          </a:p>
          <a:p>
            <a:pPr indent="0" lvl="0" marL="0">
              <a:spcBef>
                <a:spcPts val="0"/>
              </a:spcBef>
              <a:spcAft>
                <a:spcPts val="0"/>
              </a:spcAft>
              <a:buNone/>
            </a:pPr>
            <a:r>
              <a:rPr lang="pl"/>
              <a:t>Dodatkowo jak się okazało w późniejszym czasie generowały one problemy np. podczas korzystania z aplikacji flash na urządzeniach mobilnych.</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Przełomowym w tym kontekście okazał się rok 2008.</a:t>
            </a:r>
            <a:endParaRPr/>
          </a:p>
          <a:p>
            <a:pPr indent="0" lvl="0" marL="0">
              <a:spcBef>
                <a:spcPts val="0"/>
              </a:spcBef>
              <a:spcAft>
                <a:spcPts val="0"/>
              </a:spcAft>
              <a:buNone/>
            </a:pPr>
            <a:r>
              <a:rPr lang="pl"/>
              <a:t>Czy ktoś może wie co takiego szczególnego wydarzyło się 2008 roku a dokładnie 2 września 2008 roku ?</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Wydana została przeglądarka Chrome wraz z szybkim silnikiem JavaScript V8, w którym zaimplementowano kompilator JIT (Just-In-Time compiler). </a:t>
            </a:r>
            <a:endParaRPr/>
          </a:p>
          <a:p>
            <a:pPr indent="0" lvl="0" marL="0">
              <a:spcBef>
                <a:spcPts val="0"/>
              </a:spcBef>
              <a:spcAft>
                <a:spcPts val="0"/>
              </a:spcAft>
              <a:buNone/>
            </a:pPr>
            <a:r>
              <a:rPr lang="pl"/>
              <a:t>W wielkim skrócie JIT obserwuje, w jaki sposób kod jest wykonywany, szuka prawidłowości/wzorców i gdy takie znajdzie optymalizuje to miejsce.</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pl"/>
              <a:t>Dzięki temu JavaScript znacząco przyspiesza, a dokładniej powołując się na źródła z googla 10-cio krotnie.  </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s://webassembly.studi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github.com/mbasso/awesome-wasm" TargetMode="External"/><Relationship Id="rId4" Type="http://schemas.openxmlformats.org/officeDocument/2006/relationships/hyperlink" Target="http://webassembly.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body"/>
          </p:nvPr>
        </p:nvSpPr>
        <p:spPr>
          <a:xfrm>
            <a:off x="724938" y="4096176"/>
            <a:ext cx="7697400" cy="460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pl" sz="2400">
                <a:solidFill>
                  <a:srgbClr val="000000"/>
                </a:solidFill>
                <a:latin typeface="Comfortaa"/>
                <a:ea typeface="Comfortaa"/>
                <a:cs typeface="Comfortaa"/>
                <a:sym typeface="Comfortaa"/>
              </a:rPr>
              <a:t>Dariusz Wrzesień</a:t>
            </a:r>
            <a:endParaRPr sz="2400">
              <a:solidFill>
                <a:srgbClr val="000000"/>
              </a:solidFill>
              <a:latin typeface="Comfortaa"/>
              <a:ea typeface="Comfortaa"/>
              <a:cs typeface="Comfortaa"/>
              <a:sym typeface="Comfortaa"/>
            </a:endParaRPr>
          </a:p>
        </p:txBody>
      </p:sp>
      <p:pic>
        <p:nvPicPr>
          <p:cNvPr id="87" name="Shape 87"/>
          <p:cNvPicPr preferRelativeResize="0"/>
          <p:nvPr/>
        </p:nvPicPr>
        <p:blipFill>
          <a:blip r:embed="rId3">
            <a:alphaModFix/>
          </a:blip>
          <a:stretch>
            <a:fillRect/>
          </a:stretch>
        </p:blipFill>
        <p:spPr>
          <a:xfrm>
            <a:off x="2563650" y="1329975"/>
            <a:ext cx="4019979" cy="2213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2335900" y="343512"/>
            <a:ext cx="4594499" cy="3787576"/>
          </a:xfrm>
          <a:prstGeom prst="rect">
            <a:avLst/>
          </a:prstGeom>
          <a:noFill/>
          <a:ln>
            <a:noFill/>
          </a:ln>
        </p:spPr>
      </p:pic>
      <p:sp>
        <p:nvSpPr>
          <p:cNvPr id="145" name="Shape 145"/>
          <p:cNvSpPr txBox="1"/>
          <p:nvPr>
            <p:ph idx="1" type="body"/>
          </p:nvPr>
        </p:nvSpPr>
        <p:spPr>
          <a:xfrm>
            <a:off x="723300" y="4138826"/>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l" sz="1400">
                <a:solidFill>
                  <a:srgbClr val="000000"/>
                </a:solidFill>
                <a:latin typeface="Comfortaa"/>
                <a:ea typeface="Comfortaa"/>
                <a:cs typeface="Comfortaa"/>
                <a:sym typeface="Comfortaa"/>
              </a:rPr>
              <a:t>https://hacks.mozilla.org/2017/02/a-cartoon-intro-to-webassembly/</a:t>
            </a:r>
            <a:endParaRPr sz="1400">
              <a:solidFill>
                <a:srgbClr val="000000"/>
              </a:solidFill>
              <a:latin typeface="Comfortaa"/>
              <a:ea typeface="Comfortaa"/>
              <a:cs typeface="Comfortaa"/>
              <a:sym typeface="Comfortaa"/>
            </a:endParaRPr>
          </a:p>
        </p:txBody>
      </p:sp>
      <p:sp>
        <p:nvSpPr>
          <p:cNvPr id="146" name="Shape 146"/>
          <p:cNvSpPr txBox="1"/>
          <p:nvPr/>
        </p:nvSpPr>
        <p:spPr>
          <a:xfrm>
            <a:off x="1393550" y="4031150"/>
            <a:ext cx="525600" cy="23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pl" sz="600">
                <a:latin typeface="Comfortaa"/>
                <a:ea typeface="Comfortaa"/>
                <a:cs typeface="Comfortaa"/>
                <a:sym typeface="Comfortaa"/>
              </a:rPr>
              <a:t>źródło:</a:t>
            </a:r>
            <a:endParaRPr sz="6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nvSpPr>
        <p:spPr>
          <a:xfrm>
            <a:off x="874500" y="1624650"/>
            <a:ext cx="7395000" cy="18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3600">
                <a:solidFill>
                  <a:srgbClr val="222222"/>
                </a:solidFill>
                <a:highlight>
                  <a:srgbClr val="FFFFFF"/>
                </a:highlight>
                <a:latin typeface="Comfortaa"/>
                <a:ea typeface="Comfortaa"/>
                <a:cs typeface="Comfortaa"/>
                <a:sym typeface="Comfortaa"/>
              </a:rPr>
              <a:t>Native Client</a:t>
            </a:r>
            <a:r>
              <a:rPr b="1" lang="pl" sz="3600">
                <a:solidFill>
                  <a:srgbClr val="222222"/>
                </a:solidFill>
                <a:highlight>
                  <a:srgbClr val="FFFFFF"/>
                </a:highlight>
                <a:latin typeface="Comfortaa"/>
                <a:ea typeface="Comfortaa"/>
                <a:cs typeface="Comfortaa"/>
                <a:sym typeface="Comfortaa"/>
              </a:rPr>
              <a:t> NaCl</a:t>
            </a:r>
            <a:endParaRPr b="1" sz="3600">
              <a:solidFill>
                <a:srgbClr val="222222"/>
              </a:solidFill>
              <a:highlight>
                <a:srgbClr val="FFFFFF"/>
              </a:highlight>
              <a:latin typeface="Comfortaa"/>
              <a:ea typeface="Comfortaa"/>
              <a:cs typeface="Comfortaa"/>
              <a:sym typeface="Comfortaa"/>
            </a:endParaRPr>
          </a:p>
          <a:p>
            <a:pPr indent="0" lvl="0" marL="0" algn="ctr">
              <a:spcBef>
                <a:spcPts val="0"/>
              </a:spcBef>
              <a:spcAft>
                <a:spcPts val="0"/>
              </a:spcAft>
              <a:buNone/>
            </a:pPr>
            <a:r>
              <a:t/>
            </a:r>
            <a:endParaRPr b="1" sz="3600">
              <a:solidFill>
                <a:srgbClr val="222222"/>
              </a:solidFill>
              <a:highlight>
                <a:srgbClr val="FFFFFF"/>
              </a:highlight>
              <a:latin typeface="Comfortaa"/>
              <a:ea typeface="Comfortaa"/>
              <a:cs typeface="Comfortaa"/>
              <a:sym typeface="Comfortaa"/>
            </a:endParaRPr>
          </a:p>
          <a:p>
            <a:pPr indent="0" lvl="0" marL="0" algn="ctr">
              <a:spcBef>
                <a:spcPts val="0"/>
              </a:spcBef>
              <a:spcAft>
                <a:spcPts val="0"/>
              </a:spcAft>
              <a:buNone/>
            </a:pPr>
            <a:r>
              <a:rPr lang="pl" sz="3600">
                <a:solidFill>
                  <a:srgbClr val="222222"/>
                </a:solidFill>
                <a:highlight>
                  <a:srgbClr val="FFFFFF"/>
                </a:highlight>
                <a:latin typeface="Comfortaa"/>
                <a:ea typeface="Comfortaa"/>
                <a:cs typeface="Comfortaa"/>
                <a:sym typeface="Comfortaa"/>
              </a:rPr>
              <a:t>Portable Native Client</a:t>
            </a:r>
            <a:r>
              <a:rPr b="1" lang="pl" sz="3600">
                <a:solidFill>
                  <a:srgbClr val="222222"/>
                </a:solidFill>
                <a:highlight>
                  <a:srgbClr val="FFFFFF"/>
                </a:highlight>
                <a:latin typeface="Comfortaa"/>
                <a:ea typeface="Comfortaa"/>
                <a:cs typeface="Comfortaa"/>
                <a:sym typeface="Comfortaa"/>
              </a:rPr>
              <a:t> (pNaCl)</a:t>
            </a:r>
            <a:endParaRPr b="1" sz="3600">
              <a:solidFill>
                <a:srgbClr val="222222"/>
              </a:solidFill>
              <a:highlight>
                <a:srgbClr val="FFFFFF"/>
              </a:highlight>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nvSpPr>
        <p:spPr>
          <a:xfrm>
            <a:off x="1292400" y="2207700"/>
            <a:ext cx="6559200" cy="728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3600">
                <a:latin typeface="Comfortaa"/>
                <a:ea typeface="Comfortaa"/>
                <a:cs typeface="Comfortaa"/>
                <a:sym typeface="Comfortaa"/>
              </a:rPr>
              <a:t>asm.js</a:t>
            </a:r>
            <a:endParaRPr sz="3600">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p:nvPr/>
        </p:nvSpPr>
        <p:spPr>
          <a:xfrm>
            <a:off x="885925" y="2332388"/>
            <a:ext cx="5574900" cy="1301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a:off x="1101650" y="2541363"/>
            <a:ext cx="1071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txBox="1"/>
          <p:nvPr/>
        </p:nvSpPr>
        <p:spPr>
          <a:xfrm>
            <a:off x="1101650" y="2541363"/>
            <a:ext cx="1071900" cy="815700"/>
          </a:xfrm>
          <a:prstGeom prst="rect">
            <a:avLst/>
          </a:prstGeom>
          <a:solidFill>
            <a:srgbClr val="EAC4C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pl">
                <a:latin typeface="Comfortaa"/>
                <a:ea typeface="Comfortaa"/>
                <a:cs typeface="Comfortaa"/>
                <a:sym typeface="Comfortaa"/>
              </a:rPr>
              <a:t>C/C++</a:t>
            </a:r>
            <a:endParaRPr>
              <a:latin typeface="Comfortaa"/>
              <a:ea typeface="Comfortaa"/>
              <a:cs typeface="Comfortaa"/>
              <a:sym typeface="Comfortaa"/>
            </a:endParaRPr>
          </a:p>
        </p:txBody>
      </p:sp>
      <p:sp>
        <p:nvSpPr>
          <p:cNvPr id="164" name="Shape 164"/>
          <p:cNvSpPr/>
          <p:nvPr/>
        </p:nvSpPr>
        <p:spPr>
          <a:xfrm>
            <a:off x="2399375" y="2541363"/>
            <a:ext cx="1071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txBox="1"/>
          <p:nvPr/>
        </p:nvSpPr>
        <p:spPr>
          <a:xfrm>
            <a:off x="2399375" y="2541363"/>
            <a:ext cx="1071900" cy="815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Comfortaa"/>
                <a:ea typeface="Comfortaa"/>
                <a:cs typeface="Comfortaa"/>
                <a:sym typeface="Comfortaa"/>
              </a:rPr>
              <a:t>LLVM</a:t>
            </a:r>
            <a:endParaRPr>
              <a:latin typeface="Comfortaa"/>
              <a:ea typeface="Comfortaa"/>
              <a:cs typeface="Comfortaa"/>
              <a:sym typeface="Comfortaa"/>
            </a:endParaRPr>
          </a:p>
        </p:txBody>
      </p:sp>
      <p:sp>
        <p:nvSpPr>
          <p:cNvPr id="166" name="Shape 166"/>
          <p:cNvSpPr/>
          <p:nvPr/>
        </p:nvSpPr>
        <p:spPr>
          <a:xfrm>
            <a:off x="3697100" y="2541363"/>
            <a:ext cx="12951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txBox="1"/>
          <p:nvPr/>
        </p:nvSpPr>
        <p:spPr>
          <a:xfrm>
            <a:off x="3697100" y="2541363"/>
            <a:ext cx="1295100" cy="815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Comfortaa"/>
                <a:ea typeface="Comfortaa"/>
                <a:cs typeface="Comfortaa"/>
                <a:sym typeface="Comfortaa"/>
              </a:rPr>
              <a:t>Emscripten</a:t>
            </a:r>
            <a:endParaRPr>
              <a:latin typeface="Comfortaa"/>
              <a:ea typeface="Comfortaa"/>
              <a:cs typeface="Comfortaa"/>
              <a:sym typeface="Comfortaa"/>
            </a:endParaRPr>
          </a:p>
        </p:txBody>
      </p:sp>
      <p:sp>
        <p:nvSpPr>
          <p:cNvPr id="168" name="Shape 168"/>
          <p:cNvSpPr/>
          <p:nvPr/>
        </p:nvSpPr>
        <p:spPr>
          <a:xfrm>
            <a:off x="5218025" y="2541363"/>
            <a:ext cx="1071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txBox="1"/>
          <p:nvPr/>
        </p:nvSpPr>
        <p:spPr>
          <a:xfrm>
            <a:off x="5218025" y="2541363"/>
            <a:ext cx="1071900" cy="815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t>JavaScript</a:t>
            </a:r>
            <a:endParaRPr/>
          </a:p>
        </p:txBody>
      </p:sp>
      <p:cxnSp>
        <p:nvCxnSpPr>
          <p:cNvPr id="170" name="Shape 170"/>
          <p:cNvCxnSpPr>
            <a:stCxn id="163" idx="3"/>
            <a:endCxn id="165" idx="1"/>
          </p:cNvCxnSpPr>
          <p:nvPr/>
        </p:nvCxnSpPr>
        <p:spPr>
          <a:xfrm>
            <a:off x="2173550" y="2949213"/>
            <a:ext cx="225900" cy="0"/>
          </a:xfrm>
          <a:prstGeom prst="straightConnector1">
            <a:avLst/>
          </a:prstGeom>
          <a:noFill/>
          <a:ln cap="flat" cmpd="sng" w="9525">
            <a:solidFill>
              <a:schemeClr val="dk2"/>
            </a:solidFill>
            <a:prstDash val="solid"/>
            <a:round/>
            <a:headEnd len="med" w="med" type="none"/>
            <a:tailEnd len="med" w="med" type="triangle"/>
          </a:ln>
        </p:spPr>
      </p:cxnSp>
      <p:cxnSp>
        <p:nvCxnSpPr>
          <p:cNvPr id="171" name="Shape 171"/>
          <p:cNvCxnSpPr>
            <a:stCxn id="167" idx="3"/>
            <a:endCxn id="169" idx="1"/>
          </p:cNvCxnSpPr>
          <p:nvPr/>
        </p:nvCxnSpPr>
        <p:spPr>
          <a:xfrm>
            <a:off x="4992200" y="2949213"/>
            <a:ext cx="225900" cy="0"/>
          </a:xfrm>
          <a:prstGeom prst="straightConnector1">
            <a:avLst/>
          </a:prstGeom>
          <a:noFill/>
          <a:ln cap="flat" cmpd="sng" w="9525">
            <a:solidFill>
              <a:schemeClr val="dk2"/>
            </a:solidFill>
            <a:prstDash val="solid"/>
            <a:round/>
            <a:headEnd len="med" w="med" type="none"/>
            <a:tailEnd len="med" w="med" type="triangle"/>
          </a:ln>
        </p:spPr>
      </p:cxnSp>
      <p:cxnSp>
        <p:nvCxnSpPr>
          <p:cNvPr id="172" name="Shape 172"/>
          <p:cNvCxnSpPr>
            <a:stCxn id="165" idx="3"/>
            <a:endCxn id="167" idx="1"/>
          </p:cNvCxnSpPr>
          <p:nvPr/>
        </p:nvCxnSpPr>
        <p:spPr>
          <a:xfrm>
            <a:off x="3471275" y="2949213"/>
            <a:ext cx="225900" cy="0"/>
          </a:xfrm>
          <a:prstGeom prst="straightConnector1">
            <a:avLst/>
          </a:prstGeom>
          <a:noFill/>
          <a:ln cap="flat" cmpd="sng" w="9525">
            <a:solidFill>
              <a:schemeClr val="dk2"/>
            </a:solidFill>
            <a:prstDash val="solid"/>
            <a:round/>
            <a:headEnd len="med" w="med" type="none"/>
            <a:tailEnd len="med" w="med" type="triangle"/>
          </a:ln>
        </p:spPr>
      </p:cxnSp>
      <p:sp>
        <p:nvSpPr>
          <p:cNvPr id="173" name="Shape 173"/>
          <p:cNvSpPr/>
          <p:nvPr/>
        </p:nvSpPr>
        <p:spPr>
          <a:xfrm>
            <a:off x="7368275" y="2541363"/>
            <a:ext cx="627000" cy="5529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pl"/>
              <a:t>www</a:t>
            </a:r>
            <a:endParaRPr/>
          </a:p>
        </p:txBody>
      </p:sp>
      <p:sp>
        <p:nvSpPr>
          <p:cNvPr id="174" name="Shape 174"/>
          <p:cNvSpPr txBox="1"/>
          <p:nvPr/>
        </p:nvSpPr>
        <p:spPr>
          <a:xfrm>
            <a:off x="7105475" y="3094263"/>
            <a:ext cx="1152600" cy="453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1000">
                <a:latin typeface="Comfortaa"/>
                <a:ea typeface="Comfortaa"/>
                <a:cs typeface="Comfortaa"/>
                <a:sym typeface="Comfortaa"/>
              </a:rPr>
              <a:t>przeglądarka</a:t>
            </a:r>
            <a:endParaRPr sz="1000">
              <a:latin typeface="Comfortaa"/>
              <a:ea typeface="Comfortaa"/>
              <a:cs typeface="Comfortaa"/>
              <a:sym typeface="Comfortaa"/>
            </a:endParaRPr>
          </a:p>
          <a:p>
            <a:pPr indent="0" lvl="0" marL="0" algn="ctr">
              <a:spcBef>
                <a:spcPts val="0"/>
              </a:spcBef>
              <a:spcAft>
                <a:spcPts val="0"/>
              </a:spcAft>
              <a:buNone/>
            </a:pPr>
            <a:r>
              <a:rPr lang="pl" sz="1000">
                <a:latin typeface="Comfortaa"/>
                <a:ea typeface="Comfortaa"/>
                <a:cs typeface="Comfortaa"/>
                <a:sym typeface="Comfortaa"/>
              </a:rPr>
              <a:t>internetowa</a:t>
            </a:r>
            <a:endParaRPr sz="1000">
              <a:latin typeface="Comfortaa"/>
              <a:ea typeface="Comfortaa"/>
              <a:cs typeface="Comfortaa"/>
              <a:sym typeface="Comfortaa"/>
            </a:endParaRPr>
          </a:p>
        </p:txBody>
      </p:sp>
      <p:cxnSp>
        <p:nvCxnSpPr>
          <p:cNvPr id="175" name="Shape 175"/>
          <p:cNvCxnSpPr/>
          <p:nvPr/>
        </p:nvCxnSpPr>
        <p:spPr>
          <a:xfrm>
            <a:off x="6559800" y="2947875"/>
            <a:ext cx="686700" cy="3900"/>
          </a:xfrm>
          <a:prstGeom prst="straightConnector1">
            <a:avLst/>
          </a:prstGeom>
          <a:noFill/>
          <a:ln cap="flat" cmpd="sng" w="9525">
            <a:solidFill>
              <a:schemeClr val="dk2"/>
            </a:solidFill>
            <a:prstDash val="dash"/>
            <a:round/>
            <a:headEnd len="med" w="med" type="none"/>
            <a:tailEnd len="med" w="med" type="triangle"/>
          </a:ln>
        </p:spPr>
      </p:cxnSp>
      <p:sp>
        <p:nvSpPr>
          <p:cNvPr id="176" name="Shape 176"/>
          <p:cNvSpPr txBox="1"/>
          <p:nvPr/>
        </p:nvSpPr>
        <p:spPr>
          <a:xfrm>
            <a:off x="885900" y="1281413"/>
            <a:ext cx="7372200" cy="453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2400">
                <a:highlight>
                  <a:srgbClr val="FFFFFF"/>
                </a:highlight>
                <a:latin typeface="Comfortaa"/>
                <a:ea typeface="Comfortaa"/>
                <a:cs typeface="Comfortaa"/>
                <a:sym typeface="Comfortaa"/>
              </a:rPr>
              <a:t>Przebieg kompilacji z C/C++ do asm.js</a:t>
            </a:r>
            <a:endParaRPr sz="24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607975" y="1409700"/>
            <a:ext cx="5928050" cy="1956700"/>
          </a:xfrm>
          <a:prstGeom prst="rect">
            <a:avLst/>
          </a:prstGeom>
          <a:noFill/>
          <a:ln>
            <a:noFill/>
          </a:ln>
        </p:spPr>
      </p:pic>
      <p:sp>
        <p:nvSpPr>
          <p:cNvPr id="182" name="Shape 182"/>
          <p:cNvSpPr txBox="1"/>
          <p:nvPr/>
        </p:nvSpPr>
        <p:spPr>
          <a:xfrm rot="-5400000">
            <a:off x="7758750" y="3758250"/>
            <a:ext cx="25212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http://nickdesaulniers.github.io/wasm-fowa/slides/#/</a:t>
            </a:r>
            <a:endParaRPr i="1" sz="600">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4035225" y="864063"/>
            <a:ext cx="994725" cy="994725"/>
          </a:xfrm>
          <a:prstGeom prst="rect">
            <a:avLst/>
          </a:prstGeom>
          <a:noFill/>
          <a:ln>
            <a:noFill/>
          </a:ln>
        </p:spPr>
      </p:pic>
      <p:sp>
        <p:nvSpPr>
          <p:cNvPr id="188" name="Shape 188"/>
          <p:cNvSpPr txBox="1"/>
          <p:nvPr/>
        </p:nvSpPr>
        <p:spPr>
          <a:xfrm>
            <a:off x="974100" y="2044738"/>
            <a:ext cx="7195800" cy="2234700"/>
          </a:xfrm>
          <a:prstGeom prst="rect">
            <a:avLst/>
          </a:prstGeom>
          <a:noFill/>
          <a:ln>
            <a:noFill/>
          </a:ln>
        </p:spPr>
        <p:txBody>
          <a:bodyPr anchorCtr="0" anchor="t" bIns="91425" lIns="91425" spcFirstLastPara="1" rIns="91425" wrap="square" tIns="91425">
            <a:noAutofit/>
          </a:bodyPr>
          <a:lstStyle/>
          <a:p>
            <a:pPr indent="0" lvl="0" marL="0" algn="just">
              <a:spcBef>
                <a:spcPts val="0"/>
              </a:spcBef>
              <a:spcAft>
                <a:spcPts val="0"/>
              </a:spcAft>
              <a:buNone/>
            </a:pPr>
            <a:r>
              <a:rPr b="1" lang="pl" sz="2400">
                <a:highlight>
                  <a:srgbClr val="FFFFFF"/>
                </a:highlight>
                <a:latin typeface="Comfortaa"/>
                <a:ea typeface="Comfortaa"/>
                <a:cs typeface="Comfortaa"/>
                <a:sym typeface="Comfortaa"/>
              </a:rPr>
              <a:t>WebAssembly</a:t>
            </a:r>
            <a:r>
              <a:rPr lang="pl" sz="1800">
                <a:highlight>
                  <a:srgbClr val="FFFFFF"/>
                </a:highlight>
                <a:latin typeface="Comfortaa"/>
                <a:ea typeface="Comfortaa"/>
                <a:cs typeface="Comfortaa"/>
                <a:sym typeface="Comfortaa"/>
              </a:rPr>
              <a:t> jest nowym rodzajem języka, który może być uruchomiony w nowoczesnych wersjach przeglądarek. Jest językiem niskopoziomowym, </a:t>
            </a:r>
            <a:r>
              <a:rPr b="1" lang="pl" sz="1800">
                <a:highlight>
                  <a:srgbClr val="FFFFFF"/>
                </a:highlight>
                <a:latin typeface="Comfortaa"/>
                <a:ea typeface="Comfortaa"/>
                <a:cs typeface="Comfortaa"/>
                <a:sym typeface="Comfortaa"/>
              </a:rPr>
              <a:t>który działa z szybkością zbliżoną do rozwiązań natywnych</a:t>
            </a:r>
            <a:r>
              <a:rPr lang="pl" sz="1800">
                <a:highlight>
                  <a:srgbClr val="FFFFFF"/>
                </a:highlight>
                <a:latin typeface="Comfortaa"/>
                <a:ea typeface="Comfortaa"/>
                <a:cs typeface="Comfortaa"/>
                <a:sym typeface="Comfortaa"/>
              </a:rPr>
              <a:t> i pozwala na kompilacje kodu napisanego w takich językach jak C/C++ do kodu binarnego, który może być użyty </a:t>
            </a:r>
            <a:r>
              <a:rPr b="1" lang="pl" sz="1800">
                <a:highlight>
                  <a:srgbClr val="FFFFFF"/>
                </a:highlight>
                <a:latin typeface="Comfortaa"/>
                <a:ea typeface="Comfortaa"/>
                <a:cs typeface="Comfortaa"/>
                <a:sym typeface="Comfortaa"/>
              </a:rPr>
              <a:t>na stronie internetowej</a:t>
            </a:r>
            <a:r>
              <a:rPr lang="pl" sz="1800">
                <a:highlight>
                  <a:srgbClr val="FFFFFF"/>
                </a:highlight>
                <a:latin typeface="Comfortaa"/>
                <a:ea typeface="Comfortaa"/>
                <a:cs typeface="Comfortaa"/>
                <a:sym typeface="Comfortaa"/>
              </a:rPr>
              <a:t>.</a:t>
            </a:r>
            <a:endParaRPr sz="1800">
              <a:latin typeface="Comfortaa"/>
              <a:ea typeface="Comfortaa"/>
              <a:cs typeface="Comfortaa"/>
              <a:sym typeface="Comfortaa"/>
            </a:endParaRPr>
          </a:p>
        </p:txBody>
      </p:sp>
      <p:sp>
        <p:nvSpPr>
          <p:cNvPr id="189" name="Shape 189"/>
          <p:cNvSpPr txBox="1"/>
          <p:nvPr/>
        </p:nvSpPr>
        <p:spPr>
          <a:xfrm>
            <a:off x="6491325" y="4039738"/>
            <a:ext cx="1612200" cy="2397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pl" sz="600">
                <a:latin typeface="Comfortaa"/>
                <a:ea typeface="Comfortaa"/>
                <a:cs typeface="Comfortaa"/>
                <a:sym typeface="Comfortaa"/>
              </a:rPr>
              <a:t>źródło: https://developer.mozilla.org</a:t>
            </a:r>
            <a:endParaRPr sz="6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idx="1" type="body"/>
          </p:nvPr>
        </p:nvSpPr>
        <p:spPr>
          <a:xfrm>
            <a:off x="0" y="2334150"/>
            <a:ext cx="9144000" cy="475200"/>
          </a:xfrm>
          <a:prstGeom prst="rect">
            <a:avLst/>
          </a:prstGeom>
        </p:spPr>
        <p:txBody>
          <a:bodyPr anchorCtr="0" anchor="ctr" bIns="91425" lIns="91425" spcFirstLastPara="1" rIns="91425" wrap="square" tIns="91425">
            <a:noAutofit/>
          </a:bodyPr>
          <a:lstStyle/>
          <a:p>
            <a:pPr indent="0" lvl="0" marL="0" rtl="0" algn="ctr">
              <a:lnSpc>
                <a:spcPct val="111000"/>
              </a:lnSpc>
              <a:spcBef>
                <a:spcPts val="2000"/>
              </a:spcBef>
              <a:spcAft>
                <a:spcPts val="0"/>
              </a:spcAft>
              <a:buNone/>
            </a:pPr>
            <a:r>
              <a:rPr b="1" lang="pl" sz="2400">
                <a:solidFill>
                  <a:srgbClr val="000000"/>
                </a:solidFill>
                <a:latin typeface="Comfortaa"/>
                <a:ea typeface="Comfortaa"/>
                <a:cs typeface="Comfortaa"/>
                <a:sym typeface="Comfortaa"/>
              </a:rPr>
              <a:t>Czym WebAssembly nie jest?</a:t>
            </a:r>
            <a:endParaRPr b="1" sz="2400">
              <a:solidFill>
                <a:srgbClr val="000000"/>
              </a:solidFill>
              <a:latin typeface="Comfortaa"/>
              <a:ea typeface="Comfortaa"/>
              <a:cs typeface="Comfortaa"/>
              <a:sym typeface="Comfortaa"/>
            </a:endParaRPr>
          </a:p>
          <a:p>
            <a:pPr indent="0" lvl="0" marL="0">
              <a:spcBef>
                <a:spcPts val="13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3933162" y="1305985"/>
            <a:ext cx="1277675" cy="2531525"/>
          </a:xfrm>
          <a:prstGeom prst="rect">
            <a:avLst/>
          </a:prstGeom>
          <a:noFill/>
          <a:ln>
            <a:noFill/>
          </a:ln>
        </p:spPr>
      </p:pic>
      <p:sp>
        <p:nvSpPr>
          <p:cNvPr id="200" name="Shape 200"/>
          <p:cNvSpPr txBox="1"/>
          <p:nvPr/>
        </p:nvSpPr>
        <p:spPr>
          <a:xfrm rot="-5400000">
            <a:off x="7459050" y="3458550"/>
            <a:ext cx="31206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źródło: </a:t>
            </a:r>
            <a:r>
              <a:rPr i="1" lang="pl" sz="600">
                <a:latin typeface="Comfortaa"/>
                <a:ea typeface="Comfortaa"/>
                <a:cs typeface="Comfortaa"/>
                <a:sym typeface="Comfortaa"/>
              </a:rPr>
              <a:t>https://github.com/carlosbaraza/web-assembly-logo</a:t>
            </a:r>
            <a:endParaRPr i="1" sz="6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nvSpPr>
        <p:spPr>
          <a:xfrm>
            <a:off x="0" y="330050"/>
            <a:ext cx="9144000" cy="425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1800">
                <a:latin typeface="Comfortaa"/>
                <a:ea typeface="Comfortaa"/>
                <a:cs typeface="Comfortaa"/>
                <a:sym typeface="Comfortaa"/>
              </a:rPr>
              <a:t>JavaScript</a:t>
            </a:r>
            <a:endParaRPr sz="1800">
              <a:latin typeface="Comfortaa"/>
              <a:ea typeface="Comfortaa"/>
              <a:cs typeface="Comfortaa"/>
              <a:sym typeface="Comfortaa"/>
            </a:endParaRPr>
          </a:p>
        </p:txBody>
      </p:sp>
      <p:sp>
        <p:nvSpPr>
          <p:cNvPr id="206" name="Shape 206"/>
          <p:cNvSpPr/>
          <p:nvPr/>
        </p:nvSpPr>
        <p:spPr>
          <a:xfrm>
            <a:off x="1254700" y="1911600"/>
            <a:ext cx="969300" cy="278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2224000" y="1911600"/>
            <a:ext cx="2026800" cy="278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4250850" y="1911600"/>
            <a:ext cx="578400" cy="2787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4829250" y="1911600"/>
            <a:ext cx="2132700" cy="2787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6961950" y="1911600"/>
            <a:ext cx="468000" cy="278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txBox="1"/>
          <p:nvPr/>
        </p:nvSpPr>
        <p:spPr>
          <a:xfrm rot="-3599666">
            <a:off x="1237857" y="1141170"/>
            <a:ext cx="1292182" cy="35886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parsowanie</a:t>
            </a:r>
            <a:endParaRPr b="1" sz="900">
              <a:latin typeface="Comfortaa"/>
              <a:ea typeface="Comfortaa"/>
              <a:cs typeface="Comfortaa"/>
              <a:sym typeface="Comfortaa"/>
            </a:endParaRPr>
          </a:p>
        </p:txBody>
      </p:sp>
      <p:sp>
        <p:nvSpPr>
          <p:cNvPr id="212" name="Shape 212"/>
          <p:cNvSpPr txBox="1"/>
          <p:nvPr/>
        </p:nvSpPr>
        <p:spPr>
          <a:xfrm rot="-3599866">
            <a:off x="2527902" y="900654"/>
            <a:ext cx="1557495" cy="59329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kompilowanie </a:t>
            </a:r>
            <a:br>
              <a:rPr b="1" lang="pl" sz="900">
                <a:latin typeface="Comfortaa"/>
                <a:ea typeface="Comfortaa"/>
                <a:cs typeface="Comfortaa"/>
                <a:sym typeface="Comfortaa"/>
              </a:rPr>
            </a:br>
            <a:r>
              <a:rPr b="1" lang="pl" sz="900">
                <a:latin typeface="Comfortaa"/>
                <a:ea typeface="Comfortaa"/>
                <a:cs typeface="Comfortaa"/>
                <a:sym typeface="Comfortaa"/>
              </a:rPr>
              <a:t>+ optymalizacja</a:t>
            </a:r>
            <a:endParaRPr b="1" sz="900">
              <a:latin typeface="Comfortaa"/>
              <a:ea typeface="Comfortaa"/>
              <a:cs typeface="Comfortaa"/>
              <a:sym typeface="Comfortaa"/>
            </a:endParaRPr>
          </a:p>
        </p:txBody>
      </p:sp>
      <p:sp>
        <p:nvSpPr>
          <p:cNvPr id="213" name="Shape 213"/>
          <p:cNvSpPr txBox="1"/>
          <p:nvPr/>
        </p:nvSpPr>
        <p:spPr>
          <a:xfrm rot="-3599866">
            <a:off x="4106427" y="1001210"/>
            <a:ext cx="1557495" cy="392202"/>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re-optymalizacja</a:t>
            </a:r>
            <a:endParaRPr b="1" sz="900">
              <a:latin typeface="Comfortaa"/>
              <a:ea typeface="Comfortaa"/>
              <a:cs typeface="Comfortaa"/>
              <a:sym typeface="Comfortaa"/>
            </a:endParaRPr>
          </a:p>
        </p:txBody>
      </p:sp>
      <p:sp>
        <p:nvSpPr>
          <p:cNvPr id="214" name="Shape 214"/>
          <p:cNvSpPr txBox="1"/>
          <p:nvPr/>
        </p:nvSpPr>
        <p:spPr>
          <a:xfrm rot="-3599666">
            <a:off x="3546407" y="3451345"/>
            <a:ext cx="1292182" cy="35886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wykonanie kodu</a:t>
            </a:r>
            <a:endParaRPr b="1" sz="900">
              <a:latin typeface="Comfortaa"/>
              <a:ea typeface="Comfortaa"/>
              <a:cs typeface="Comfortaa"/>
              <a:sym typeface="Comfortaa"/>
            </a:endParaRPr>
          </a:p>
        </p:txBody>
      </p:sp>
      <p:sp>
        <p:nvSpPr>
          <p:cNvPr id="215" name="Shape 215"/>
          <p:cNvSpPr txBox="1"/>
          <p:nvPr/>
        </p:nvSpPr>
        <p:spPr>
          <a:xfrm rot="-3599680">
            <a:off x="6686275" y="1017868"/>
            <a:ext cx="1547151" cy="35886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garbage collector</a:t>
            </a:r>
            <a:endParaRPr b="1" sz="900">
              <a:latin typeface="Comfortaa"/>
              <a:ea typeface="Comfortaa"/>
              <a:cs typeface="Comfortaa"/>
              <a:sym typeface="Comfortaa"/>
            </a:endParaRPr>
          </a:p>
        </p:txBody>
      </p:sp>
      <p:sp>
        <p:nvSpPr>
          <p:cNvPr id="216" name="Shape 216"/>
          <p:cNvSpPr/>
          <p:nvPr/>
        </p:nvSpPr>
        <p:spPr>
          <a:xfrm>
            <a:off x="1254795" y="4203950"/>
            <a:ext cx="578400" cy="2787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txBox="1"/>
          <p:nvPr/>
        </p:nvSpPr>
        <p:spPr>
          <a:xfrm rot="-3599666">
            <a:off x="1180920" y="3451345"/>
            <a:ext cx="1292182" cy="35886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dekodowanie</a:t>
            </a:r>
            <a:endParaRPr b="1" sz="900">
              <a:latin typeface="Comfortaa"/>
              <a:ea typeface="Comfortaa"/>
              <a:cs typeface="Comfortaa"/>
              <a:sym typeface="Comfortaa"/>
            </a:endParaRPr>
          </a:p>
        </p:txBody>
      </p:sp>
      <p:sp>
        <p:nvSpPr>
          <p:cNvPr id="218" name="Shape 218"/>
          <p:cNvSpPr/>
          <p:nvPr/>
        </p:nvSpPr>
        <p:spPr>
          <a:xfrm>
            <a:off x="1833196" y="4203950"/>
            <a:ext cx="1412700" cy="278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txBox="1"/>
          <p:nvPr/>
        </p:nvSpPr>
        <p:spPr>
          <a:xfrm rot="-3599866">
            <a:off x="2091565" y="3198204"/>
            <a:ext cx="1557495" cy="59329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kompilowanie </a:t>
            </a:r>
            <a:br>
              <a:rPr b="1" lang="pl" sz="900">
                <a:latin typeface="Comfortaa"/>
                <a:ea typeface="Comfortaa"/>
                <a:cs typeface="Comfortaa"/>
                <a:sym typeface="Comfortaa"/>
              </a:rPr>
            </a:br>
            <a:r>
              <a:rPr b="1" lang="pl" sz="900">
                <a:latin typeface="Comfortaa"/>
                <a:ea typeface="Comfortaa"/>
                <a:cs typeface="Comfortaa"/>
                <a:sym typeface="Comfortaa"/>
              </a:rPr>
              <a:t>+ optymalizacja</a:t>
            </a:r>
            <a:endParaRPr b="1" sz="900">
              <a:latin typeface="Comfortaa"/>
              <a:ea typeface="Comfortaa"/>
              <a:cs typeface="Comfortaa"/>
              <a:sym typeface="Comfortaa"/>
            </a:endParaRPr>
          </a:p>
        </p:txBody>
      </p:sp>
      <p:sp>
        <p:nvSpPr>
          <p:cNvPr id="220" name="Shape 220"/>
          <p:cNvSpPr/>
          <p:nvPr/>
        </p:nvSpPr>
        <p:spPr>
          <a:xfrm>
            <a:off x="3245898" y="4203950"/>
            <a:ext cx="1539000" cy="2787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txBox="1"/>
          <p:nvPr/>
        </p:nvSpPr>
        <p:spPr>
          <a:xfrm rot="-3599666">
            <a:off x="5732020" y="1141170"/>
            <a:ext cx="1292182" cy="358861"/>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pl" sz="900">
                <a:latin typeface="Comfortaa"/>
                <a:ea typeface="Comfortaa"/>
                <a:cs typeface="Comfortaa"/>
                <a:sym typeface="Comfortaa"/>
              </a:rPr>
              <a:t>wykonanie kodu</a:t>
            </a:r>
            <a:endParaRPr b="1" sz="900">
              <a:latin typeface="Comfortaa"/>
              <a:ea typeface="Comfortaa"/>
              <a:cs typeface="Comfortaa"/>
              <a:sym typeface="Comfortaa"/>
            </a:endParaRPr>
          </a:p>
        </p:txBody>
      </p:sp>
      <p:sp>
        <p:nvSpPr>
          <p:cNvPr id="222" name="Shape 222"/>
          <p:cNvSpPr txBox="1"/>
          <p:nvPr/>
        </p:nvSpPr>
        <p:spPr>
          <a:xfrm>
            <a:off x="0" y="2627575"/>
            <a:ext cx="9144000" cy="4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800">
                <a:latin typeface="Comfortaa"/>
                <a:ea typeface="Comfortaa"/>
                <a:cs typeface="Comfortaa"/>
                <a:sym typeface="Comfortaa"/>
              </a:rPr>
              <a:t>Webassembly</a:t>
            </a:r>
            <a:endParaRPr sz="18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idx="1" type="body"/>
          </p:nvPr>
        </p:nvSpPr>
        <p:spPr>
          <a:xfrm>
            <a:off x="723300" y="1509576"/>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2400">
                <a:solidFill>
                  <a:srgbClr val="000000"/>
                </a:solidFill>
                <a:latin typeface="Comfortaa"/>
                <a:ea typeface="Comfortaa"/>
                <a:cs typeface="Comfortaa"/>
                <a:sym typeface="Comfortaa"/>
              </a:rPr>
              <a:t>Zastosowanie</a:t>
            </a:r>
            <a:endParaRPr sz="2400">
              <a:solidFill>
                <a:srgbClr val="000000"/>
              </a:solidFill>
              <a:latin typeface="Comfortaa"/>
              <a:ea typeface="Comfortaa"/>
              <a:cs typeface="Comfortaa"/>
              <a:sym typeface="Comfortaa"/>
            </a:endParaRPr>
          </a:p>
        </p:txBody>
      </p:sp>
      <p:sp>
        <p:nvSpPr>
          <p:cNvPr id="228" name="Shape 228"/>
          <p:cNvSpPr txBox="1"/>
          <p:nvPr/>
        </p:nvSpPr>
        <p:spPr>
          <a:xfrm>
            <a:off x="966450" y="2178925"/>
            <a:ext cx="7211100" cy="14550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gry,</a:t>
            </a:r>
            <a:endParaRPr>
              <a:solidFill>
                <a:srgbClr val="222222"/>
              </a:solidFill>
              <a:latin typeface="Comfortaa"/>
              <a:ea typeface="Comfortaa"/>
              <a:cs typeface="Comfortaa"/>
              <a:sym typeface="Comfortaa"/>
            </a:endParaRPr>
          </a:p>
          <a:p>
            <a:pPr indent="-317500" lvl="0" marL="457200" rtl="0" algn="just">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multimedia (rozpoznawanie obrazów, edycja video, aplikacje typu CAD),</a:t>
            </a:r>
            <a:endParaRPr>
              <a:solidFill>
                <a:srgbClr val="222222"/>
              </a:solidFill>
              <a:latin typeface="Comfortaa"/>
              <a:ea typeface="Comfortaa"/>
              <a:cs typeface="Comfortaa"/>
              <a:sym typeface="Comfortaa"/>
            </a:endParaRPr>
          </a:p>
          <a:p>
            <a:pPr indent="-317500" lvl="0" marL="457200" rtl="0" algn="just">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możliwość wykorzystania </a:t>
            </a:r>
            <a:r>
              <a:rPr b="1" lang="pl">
                <a:solidFill>
                  <a:srgbClr val="222222"/>
                </a:solidFill>
                <a:latin typeface="Comfortaa"/>
                <a:ea typeface="Comfortaa"/>
                <a:cs typeface="Comfortaa"/>
                <a:sym typeface="Comfortaa"/>
              </a:rPr>
              <a:t>istniejących rozwiązań</a:t>
            </a:r>
            <a:r>
              <a:rPr lang="pl">
                <a:solidFill>
                  <a:srgbClr val="222222"/>
                </a:solidFill>
                <a:latin typeface="Comfortaa"/>
                <a:ea typeface="Comfortaa"/>
                <a:cs typeface="Comfortaa"/>
                <a:sym typeface="Comfortaa"/>
              </a:rPr>
              <a:t> napisanych w C/C++ (OpenCV, Box2D, DICOM),</a:t>
            </a:r>
            <a:endParaRPr>
              <a:solidFill>
                <a:srgbClr val="222222"/>
              </a:solidFill>
              <a:latin typeface="Comfortaa"/>
              <a:ea typeface="Comfortaa"/>
              <a:cs typeface="Comfortaa"/>
              <a:sym typeface="Comfortaa"/>
            </a:endParaRPr>
          </a:p>
          <a:p>
            <a:pPr indent="-317500" lvl="0" marL="457200" rtl="0" algn="just">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64-bitowe obliczenia matematyczne (SHA512, Fractal Calculations).</a:t>
            </a:r>
            <a:endParaRPr>
              <a:solidFill>
                <a:srgbClr val="222222"/>
              </a:solidFill>
              <a:latin typeface="Comfortaa"/>
              <a:ea typeface="Comfortaa"/>
              <a:cs typeface="Comfortaa"/>
              <a:sym typeface="Comfortaa"/>
            </a:endParaRPr>
          </a:p>
          <a:p>
            <a:pPr indent="0" lvl="0" marL="0">
              <a:spcBef>
                <a:spcPts val="2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nvSpPr>
        <p:spPr>
          <a:xfrm>
            <a:off x="20700" y="2099700"/>
            <a:ext cx="9102600" cy="944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4800">
                <a:latin typeface="Comfortaa"/>
                <a:ea typeface="Comfortaa"/>
                <a:cs typeface="Comfortaa"/>
                <a:sym typeface="Comfortaa"/>
              </a:rPr>
              <a:t>1995</a:t>
            </a:r>
            <a:endParaRPr sz="4800">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idx="1" type="body"/>
          </p:nvPr>
        </p:nvSpPr>
        <p:spPr>
          <a:xfrm>
            <a:off x="723300" y="2341501"/>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b="1" lang="pl" sz="2400">
                <a:solidFill>
                  <a:srgbClr val="000000"/>
                </a:solidFill>
                <a:latin typeface="Comfortaa"/>
                <a:ea typeface="Comfortaa"/>
                <a:cs typeface="Comfortaa"/>
                <a:sym typeface="Comfortaa"/>
              </a:rPr>
              <a:t>DEMO</a:t>
            </a:r>
            <a:endParaRPr b="1" sz="2400">
              <a:solidFill>
                <a:srgbClr val="000000"/>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 type="body"/>
          </p:nvPr>
        </p:nvSpPr>
        <p:spPr>
          <a:xfrm>
            <a:off x="2174475" y="1118725"/>
            <a:ext cx="4725300" cy="1768800"/>
          </a:xfrm>
          <a:prstGeom prst="rect">
            <a:avLst/>
          </a:prstGeom>
          <a:noFill/>
        </p:spPr>
        <p:txBody>
          <a:bodyPr anchorCtr="0" anchor="ctr" bIns="91425" lIns="91425" spcFirstLastPara="1" rIns="91425" wrap="square" tIns="91425">
            <a:noAutofit/>
          </a:bodyPr>
          <a:lstStyle/>
          <a:p>
            <a:pPr indent="0" lvl="0" marL="0" rtl="0">
              <a:lnSpc>
                <a:spcPct val="115000"/>
              </a:lnSpc>
              <a:spcBef>
                <a:spcPts val="0"/>
              </a:spcBef>
              <a:spcAft>
                <a:spcPts val="0"/>
              </a:spcAft>
              <a:buNone/>
            </a:pPr>
            <a:br>
              <a:rPr lang="pl" sz="1200">
                <a:solidFill>
                  <a:srgbClr val="000000"/>
                </a:solidFill>
                <a:latin typeface="Montserrat"/>
                <a:ea typeface="Montserrat"/>
                <a:cs typeface="Montserrat"/>
                <a:sym typeface="Montserrat"/>
              </a:rPr>
            </a:br>
            <a:r>
              <a:rPr lang="pl" sz="1800">
                <a:solidFill>
                  <a:srgbClr val="990000"/>
                </a:solidFill>
                <a:latin typeface="Montserrat"/>
                <a:ea typeface="Montserrat"/>
                <a:cs typeface="Montserrat"/>
                <a:sym typeface="Montserrat"/>
              </a:rPr>
              <a:t>int</a:t>
            </a:r>
            <a:r>
              <a:rPr lang="pl" sz="1800">
                <a:solidFill>
                  <a:srgbClr val="000000"/>
                </a:solidFill>
                <a:latin typeface="Montserrat"/>
                <a:ea typeface="Montserrat"/>
                <a:cs typeface="Montserrat"/>
                <a:sym typeface="Montserrat"/>
              </a:rPr>
              <a:t> </a:t>
            </a:r>
            <a:r>
              <a:rPr b="1" lang="pl" sz="1800">
                <a:solidFill>
                  <a:srgbClr val="38761D"/>
                </a:solidFill>
                <a:latin typeface="Montserrat"/>
                <a:ea typeface="Montserrat"/>
                <a:cs typeface="Montserrat"/>
                <a:sym typeface="Montserrat"/>
              </a:rPr>
              <a:t>fib</a:t>
            </a:r>
            <a:r>
              <a:rPr lang="pl" sz="1800">
                <a:solidFill>
                  <a:srgbClr val="000000"/>
                </a:solidFill>
                <a:latin typeface="Montserrat"/>
                <a:ea typeface="Montserrat"/>
                <a:cs typeface="Montserrat"/>
                <a:sym typeface="Montserrat"/>
              </a:rPr>
              <a:t>( int n ) {</a:t>
            </a:r>
            <a:endParaRPr sz="1800">
              <a:solidFill>
                <a:srgbClr val="000000"/>
              </a:solidFill>
              <a:latin typeface="Montserrat"/>
              <a:ea typeface="Montserrat"/>
              <a:cs typeface="Montserrat"/>
              <a:sym typeface="Montserrat"/>
            </a:endParaRPr>
          </a:p>
          <a:p>
            <a:pPr indent="457200" lvl="0" marL="0" rtl="0">
              <a:lnSpc>
                <a:spcPct val="115000"/>
              </a:lnSpc>
              <a:spcBef>
                <a:spcPts val="0"/>
              </a:spcBef>
              <a:spcAft>
                <a:spcPts val="0"/>
              </a:spcAft>
              <a:buNone/>
            </a:pPr>
            <a:r>
              <a:rPr lang="pl" sz="1800">
                <a:solidFill>
                  <a:srgbClr val="0000FF"/>
                </a:solidFill>
                <a:latin typeface="Montserrat"/>
                <a:ea typeface="Montserrat"/>
                <a:cs typeface="Montserrat"/>
                <a:sym typeface="Montserrat"/>
              </a:rPr>
              <a:t>if</a:t>
            </a:r>
            <a:r>
              <a:rPr lang="pl" sz="1800">
                <a:solidFill>
                  <a:srgbClr val="000000"/>
                </a:solidFill>
                <a:latin typeface="Montserrat"/>
                <a:ea typeface="Montserrat"/>
                <a:cs typeface="Montserrat"/>
                <a:sym typeface="Montserrat"/>
              </a:rPr>
              <a:t> ( n == 1 ) </a:t>
            </a:r>
            <a:r>
              <a:rPr lang="pl" sz="1800">
                <a:solidFill>
                  <a:srgbClr val="990000"/>
                </a:solidFill>
                <a:latin typeface="Montserrat"/>
                <a:ea typeface="Montserrat"/>
                <a:cs typeface="Montserrat"/>
                <a:sym typeface="Montserrat"/>
              </a:rPr>
              <a:t>return</a:t>
            </a:r>
            <a:r>
              <a:rPr lang="pl" sz="1800">
                <a:solidFill>
                  <a:srgbClr val="000000"/>
                </a:solidFill>
                <a:latin typeface="Montserrat"/>
                <a:ea typeface="Montserrat"/>
                <a:cs typeface="Montserrat"/>
                <a:sym typeface="Montserrat"/>
              </a:rPr>
              <a:t> 1;</a:t>
            </a:r>
            <a:endParaRPr sz="1800">
              <a:solidFill>
                <a:srgbClr val="000000"/>
              </a:solidFill>
              <a:latin typeface="Montserrat"/>
              <a:ea typeface="Montserrat"/>
              <a:cs typeface="Montserrat"/>
              <a:sym typeface="Montserrat"/>
            </a:endParaRPr>
          </a:p>
          <a:p>
            <a:pPr indent="457200" lvl="0" marL="0" rtl="0">
              <a:lnSpc>
                <a:spcPct val="115000"/>
              </a:lnSpc>
              <a:spcBef>
                <a:spcPts val="0"/>
              </a:spcBef>
              <a:spcAft>
                <a:spcPts val="0"/>
              </a:spcAft>
              <a:buNone/>
            </a:pPr>
            <a:r>
              <a:rPr lang="pl" sz="1800">
                <a:solidFill>
                  <a:srgbClr val="0000FF"/>
                </a:solidFill>
                <a:latin typeface="Montserrat"/>
                <a:ea typeface="Montserrat"/>
                <a:cs typeface="Montserrat"/>
                <a:sym typeface="Montserrat"/>
              </a:rPr>
              <a:t>if</a:t>
            </a:r>
            <a:r>
              <a:rPr lang="pl" sz="1800">
                <a:solidFill>
                  <a:srgbClr val="000000"/>
                </a:solidFill>
                <a:latin typeface="Montserrat"/>
                <a:ea typeface="Montserrat"/>
                <a:cs typeface="Montserrat"/>
                <a:sym typeface="Montserrat"/>
              </a:rPr>
              <a:t> ( n == 2 ) </a:t>
            </a:r>
            <a:r>
              <a:rPr lang="pl" sz="1800">
                <a:solidFill>
                  <a:srgbClr val="990000"/>
                </a:solidFill>
                <a:latin typeface="Montserrat"/>
                <a:ea typeface="Montserrat"/>
                <a:cs typeface="Montserrat"/>
                <a:sym typeface="Montserrat"/>
              </a:rPr>
              <a:t>return</a:t>
            </a:r>
            <a:r>
              <a:rPr lang="pl" sz="1800">
                <a:solidFill>
                  <a:srgbClr val="000000"/>
                </a:solidFill>
                <a:latin typeface="Montserrat"/>
                <a:ea typeface="Montserrat"/>
                <a:cs typeface="Montserrat"/>
                <a:sym typeface="Montserrat"/>
              </a:rPr>
              <a:t> 1;</a:t>
            </a:r>
            <a:endParaRPr sz="1800">
              <a:solidFill>
                <a:srgbClr val="000000"/>
              </a:solidFill>
              <a:latin typeface="Montserrat"/>
              <a:ea typeface="Montserrat"/>
              <a:cs typeface="Montserrat"/>
              <a:sym typeface="Montserrat"/>
            </a:endParaRPr>
          </a:p>
          <a:p>
            <a:pPr indent="457200" lvl="0" marL="0" rtl="0">
              <a:lnSpc>
                <a:spcPct val="115000"/>
              </a:lnSpc>
              <a:spcBef>
                <a:spcPts val="0"/>
              </a:spcBef>
              <a:spcAft>
                <a:spcPts val="0"/>
              </a:spcAft>
              <a:buNone/>
            </a:pPr>
            <a:r>
              <a:rPr lang="pl" sz="1800">
                <a:solidFill>
                  <a:srgbClr val="990000"/>
                </a:solidFill>
                <a:latin typeface="Montserrat"/>
                <a:ea typeface="Montserrat"/>
                <a:cs typeface="Montserrat"/>
                <a:sym typeface="Montserrat"/>
              </a:rPr>
              <a:t>return</a:t>
            </a:r>
            <a:r>
              <a:rPr lang="pl" sz="1800">
                <a:solidFill>
                  <a:srgbClr val="000000"/>
                </a:solidFill>
                <a:latin typeface="Montserrat"/>
                <a:ea typeface="Montserrat"/>
                <a:cs typeface="Montserrat"/>
                <a:sym typeface="Montserrat"/>
              </a:rPr>
              <a:t> </a:t>
            </a:r>
            <a:r>
              <a:rPr lang="pl" sz="1800">
                <a:solidFill>
                  <a:srgbClr val="0000FF"/>
                </a:solidFill>
                <a:latin typeface="Montserrat"/>
                <a:ea typeface="Montserrat"/>
                <a:cs typeface="Montserrat"/>
                <a:sym typeface="Montserrat"/>
              </a:rPr>
              <a:t>fib</a:t>
            </a:r>
            <a:r>
              <a:rPr lang="pl" sz="1800">
                <a:solidFill>
                  <a:srgbClr val="000000"/>
                </a:solidFill>
                <a:latin typeface="Montserrat"/>
                <a:ea typeface="Montserrat"/>
                <a:cs typeface="Montserrat"/>
                <a:sym typeface="Montserrat"/>
              </a:rPr>
              <a:t>( n-1 ) + </a:t>
            </a:r>
            <a:r>
              <a:rPr lang="pl" sz="1800">
                <a:solidFill>
                  <a:srgbClr val="0000FF"/>
                </a:solidFill>
                <a:latin typeface="Montserrat"/>
                <a:ea typeface="Montserrat"/>
                <a:cs typeface="Montserrat"/>
                <a:sym typeface="Montserrat"/>
              </a:rPr>
              <a:t>fib</a:t>
            </a:r>
            <a:r>
              <a:rPr lang="pl" sz="1800">
                <a:solidFill>
                  <a:srgbClr val="000000"/>
                </a:solidFill>
                <a:latin typeface="Montserrat"/>
                <a:ea typeface="Montserrat"/>
                <a:cs typeface="Montserrat"/>
                <a:sym typeface="Montserrat"/>
              </a:rPr>
              <a:t>( n-2 );</a:t>
            </a:r>
            <a:endParaRPr sz="1800">
              <a:solidFill>
                <a:srgbClr val="000000"/>
              </a:solidFill>
              <a:latin typeface="Montserrat"/>
              <a:ea typeface="Montserrat"/>
              <a:cs typeface="Montserrat"/>
              <a:sym typeface="Montserrat"/>
            </a:endParaRPr>
          </a:p>
          <a:p>
            <a:pPr indent="0" lvl="0" marL="0" rtl="0">
              <a:lnSpc>
                <a:spcPct val="115000"/>
              </a:lnSpc>
              <a:spcBef>
                <a:spcPts val="0"/>
              </a:spcBef>
              <a:spcAft>
                <a:spcPts val="0"/>
              </a:spcAft>
              <a:buNone/>
            </a:pPr>
            <a:r>
              <a:rPr lang="pl"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indent="0" lvl="0" marL="0" rtl="0">
              <a:lnSpc>
                <a:spcPct val="115000"/>
              </a:lnSpc>
              <a:spcBef>
                <a:spcPts val="0"/>
              </a:spcBef>
              <a:spcAft>
                <a:spcPts val="0"/>
              </a:spcAft>
              <a:buNone/>
            </a:pPr>
            <a:r>
              <a:t/>
            </a:r>
            <a:endParaRPr sz="1800">
              <a:solidFill>
                <a:srgbClr val="000000"/>
              </a:solidFill>
              <a:latin typeface="Montserrat"/>
              <a:ea typeface="Montserrat"/>
              <a:cs typeface="Montserrat"/>
              <a:sym typeface="Montserrat"/>
            </a:endParaRPr>
          </a:p>
        </p:txBody>
      </p:sp>
      <p:graphicFrame>
        <p:nvGraphicFramePr>
          <p:cNvPr id="239" name="Shape 239"/>
          <p:cNvGraphicFramePr/>
          <p:nvPr/>
        </p:nvGraphicFramePr>
        <p:xfrm>
          <a:off x="1099750" y="3262775"/>
          <a:ext cx="3000000" cy="3000000"/>
        </p:xfrm>
        <a:graphic>
          <a:graphicData uri="http://schemas.openxmlformats.org/drawingml/2006/table">
            <a:tbl>
              <a:tblPr>
                <a:noFill/>
                <a:tableStyleId>{F23389BF-7EB3-45E4-B863-BB910D6E83C6}</a:tableStyleId>
              </a:tblPr>
              <a:tblGrid>
                <a:gridCol w="689700"/>
                <a:gridCol w="689700"/>
                <a:gridCol w="689700"/>
                <a:gridCol w="689700"/>
                <a:gridCol w="689700"/>
                <a:gridCol w="689700"/>
                <a:gridCol w="689700"/>
                <a:gridCol w="689700"/>
                <a:gridCol w="689700"/>
                <a:gridCol w="689700"/>
              </a:tblGrid>
              <a:tr h="381000">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1</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2</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3</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4</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5</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6</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7</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8</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9</a:t>
                      </a:r>
                      <a:endParaRPr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lang="pl" sz="1100">
                          <a:latin typeface="Comfortaa"/>
                          <a:ea typeface="Comfortaa"/>
                          <a:cs typeface="Comfortaa"/>
                          <a:sym typeface="Comfortaa"/>
                        </a:rPr>
                        <a:t>n = </a:t>
                      </a:r>
                      <a:r>
                        <a:rPr lang="pl" sz="1100">
                          <a:latin typeface="Comfortaa"/>
                          <a:ea typeface="Comfortaa"/>
                          <a:cs typeface="Comfortaa"/>
                          <a:sym typeface="Comfortaa"/>
                        </a:rPr>
                        <a:t>10</a:t>
                      </a:r>
                      <a:endParaRPr sz="1100">
                        <a:latin typeface="Comfortaa"/>
                        <a:ea typeface="Comfortaa"/>
                        <a:cs typeface="Comfortaa"/>
                        <a:sym typeface="Comfortaa"/>
                      </a:endParaRPr>
                    </a:p>
                  </a:txBody>
                  <a:tcPr marT="91425" marB="91425" marR="91425" marL="91425"/>
                </a:tc>
              </a:tr>
              <a:tr h="381000">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1</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1</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2</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3</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5</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8</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13</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21</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34</a:t>
                      </a:r>
                      <a:endParaRPr b="1" sz="1100">
                        <a:latin typeface="Comfortaa"/>
                        <a:ea typeface="Comfortaa"/>
                        <a:cs typeface="Comfortaa"/>
                        <a:sym typeface="Comfortaa"/>
                      </a:endParaRPr>
                    </a:p>
                  </a:txBody>
                  <a:tcPr marT="91425" marB="91425" marR="91425" marL="91425"/>
                </a:tc>
                <a:tc>
                  <a:txBody>
                    <a:bodyPr>
                      <a:noAutofit/>
                    </a:bodyPr>
                    <a:lstStyle/>
                    <a:p>
                      <a:pPr indent="0" lvl="0" marL="0" algn="ctr">
                        <a:spcBef>
                          <a:spcPts val="0"/>
                        </a:spcBef>
                        <a:spcAft>
                          <a:spcPts val="0"/>
                        </a:spcAft>
                        <a:buNone/>
                      </a:pPr>
                      <a:r>
                        <a:rPr b="1" lang="pl" sz="1100">
                          <a:latin typeface="Comfortaa"/>
                          <a:ea typeface="Comfortaa"/>
                          <a:cs typeface="Comfortaa"/>
                          <a:sym typeface="Comfortaa"/>
                        </a:rPr>
                        <a:t>55</a:t>
                      </a:r>
                      <a:endParaRPr b="1" sz="1100">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nvSpPr>
        <p:spPr>
          <a:xfrm>
            <a:off x="0" y="2345250"/>
            <a:ext cx="9144000" cy="453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1800">
                <a:latin typeface="Comfortaa"/>
                <a:ea typeface="Comfortaa"/>
                <a:cs typeface="Comfortaa"/>
                <a:sym typeface="Comfortaa"/>
              </a:rPr>
              <a:t>emcc </a:t>
            </a:r>
            <a:r>
              <a:rPr b="1" lang="pl" sz="1800">
                <a:latin typeface="Comfortaa"/>
                <a:ea typeface="Comfortaa"/>
                <a:cs typeface="Comfortaa"/>
                <a:sym typeface="Comfortaa"/>
              </a:rPr>
              <a:t>fib.c</a:t>
            </a:r>
            <a:r>
              <a:rPr lang="pl" sz="1800">
                <a:latin typeface="Comfortaa"/>
                <a:ea typeface="Comfortaa"/>
                <a:cs typeface="Comfortaa"/>
                <a:sym typeface="Comfortaa"/>
              </a:rPr>
              <a:t> -O1 -o </a:t>
            </a:r>
            <a:r>
              <a:rPr b="1" lang="pl" sz="1800">
                <a:latin typeface="Comfortaa"/>
                <a:ea typeface="Comfortaa"/>
                <a:cs typeface="Comfortaa"/>
                <a:sym typeface="Comfortaa"/>
              </a:rPr>
              <a:t>fib.wasm</a:t>
            </a:r>
            <a:r>
              <a:rPr lang="pl" sz="1800">
                <a:latin typeface="Comfortaa"/>
                <a:ea typeface="Comfortaa"/>
                <a:cs typeface="Comfortaa"/>
                <a:sym typeface="Comfortaa"/>
              </a:rPr>
              <a:t> -s WASM=1 -s SIDE_MODULE=1</a:t>
            </a:r>
            <a:endParaRPr sz="18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p:nvPr/>
        </p:nvSpPr>
        <p:spPr>
          <a:xfrm>
            <a:off x="885925" y="2332388"/>
            <a:ext cx="5574900" cy="1301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1101650" y="2541363"/>
            <a:ext cx="1071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txBox="1"/>
          <p:nvPr/>
        </p:nvSpPr>
        <p:spPr>
          <a:xfrm>
            <a:off x="1101650" y="2541363"/>
            <a:ext cx="1071900" cy="815700"/>
          </a:xfrm>
          <a:prstGeom prst="rect">
            <a:avLst/>
          </a:prstGeom>
          <a:solidFill>
            <a:srgbClr val="EAC4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Comfortaa"/>
                <a:ea typeface="Comfortaa"/>
                <a:cs typeface="Comfortaa"/>
                <a:sym typeface="Comfortaa"/>
              </a:rPr>
              <a:t>C/C++</a:t>
            </a:r>
            <a:endParaRPr>
              <a:latin typeface="Comfortaa"/>
              <a:ea typeface="Comfortaa"/>
              <a:cs typeface="Comfortaa"/>
              <a:sym typeface="Comfortaa"/>
            </a:endParaRPr>
          </a:p>
        </p:txBody>
      </p:sp>
      <p:sp>
        <p:nvSpPr>
          <p:cNvPr id="252" name="Shape 252"/>
          <p:cNvSpPr/>
          <p:nvPr/>
        </p:nvSpPr>
        <p:spPr>
          <a:xfrm>
            <a:off x="3272800" y="2541363"/>
            <a:ext cx="1071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txBox="1"/>
          <p:nvPr/>
        </p:nvSpPr>
        <p:spPr>
          <a:xfrm>
            <a:off x="3272788" y="2541363"/>
            <a:ext cx="1071900" cy="815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latin typeface="Comfortaa"/>
                <a:ea typeface="Comfortaa"/>
                <a:cs typeface="Comfortaa"/>
                <a:sym typeface="Comfortaa"/>
              </a:rPr>
              <a:t>Moduł WASM</a:t>
            </a:r>
            <a:endParaRPr>
              <a:latin typeface="Comfortaa"/>
              <a:ea typeface="Comfortaa"/>
              <a:cs typeface="Comfortaa"/>
              <a:sym typeface="Comfortaa"/>
            </a:endParaRPr>
          </a:p>
        </p:txBody>
      </p:sp>
      <p:sp>
        <p:nvSpPr>
          <p:cNvPr id="254" name="Shape 254"/>
          <p:cNvSpPr/>
          <p:nvPr/>
        </p:nvSpPr>
        <p:spPr>
          <a:xfrm>
            <a:off x="5509025" y="2541375"/>
            <a:ext cx="780900" cy="8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txBox="1"/>
          <p:nvPr/>
        </p:nvSpPr>
        <p:spPr>
          <a:xfrm>
            <a:off x="5509075" y="2541375"/>
            <a:ext cx="780900" cy="815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t>HTML</a:t>
            </a:r>
            <a:endParaRPr/>
          </a:p>
        </p:txBody>
      </p:sp>
      <p:cxnSp>
        <p:nvCxnSpPr>
          <p:cNvPr id="256" name="Shape 256"/>
          <p:cNvCxnSpPr>
            <a:stCxn id="251" idx="3"/>
            <a:endCxn id="253" idx="1"/>
          </p:cNvCxnSpPr>
          <p:nvPr/>
        </p:nvCxnSpPr>
        <p:spPr>
          <a:xfrm>
            <a:off x="2173550" y="2949213"/>
            <a:ext cx="1099200" cy="0"/>
          </a:xfrm>
          <a:prstGeom prst="straightConnector1">
            <a:avLst/>
          </a:prstGeom>
          <a:noFill/>
          <a:ln cap="flat" cmpd="sng" w="9525">
            <a:solidFill>
              <a:schemeClr val="dk2"/>
            </a:solidFill>
            <a:prstDash val="solid"/>
            <a:round/>
            <a:headEnd len="med" w="med" type="none"/>
            <a:tailEnd len="med" w="med" type="triangle"/>
          </a:ln>
        </p:spPr>
      </p:cxnSp>
      <p:cxnSp>
        <p:nvCxnSpPr>
          <p:cNvPr id="257" name="Shape 257"/>
          <p:cNvCxnSpPr>
            <a:stCxn id="253" idx="3"/>
            <a:endCxn id="255" idx="1"/>
          </p:cNvCxnSpPr>
          <p:nvPr/>
        </p:nvCxnSpPr>
        <p:spPr>
          <a:xfrm>
            <a:off x="4344688" y="2949213"/>
            <a:ext cx="1164300" cy="0"/>
          </a:xfrm>
          <a:prstGeom prst="straightConnector1">
            <a:avLst/>
          </a:prstGeom>
          <a:noFill/>
          <a:ln cap="flat" cmpd="sng" w="9525">
            <a:solidFill>
              <a:schemeClr val="dk2"/>
            </a:solidFill>
            <a:prstDash val="solid"/>
            <a:round/>
            <a:headEnd len="med" w="med" type="none"/>
            <a:tailEnd len="med" w="med" type="triangle"/>
          </a:ln>
        </p:spPr>
      </p:cxnSp>
      <p:sp>
        <p:nvSpPr>
          <p:cNvPr id="258" name="Shape 258"/>
          <p:cNvSpPr/>
          <p:nvPr/>
        </p:nvSpPr>
        <p:spPr>
          <a:xfrm>
            <a:off x="7368275" y="2541363"/>
            <a:ext cx="627000" cy="552900"/>
          </a:xfrm>
          <a:prstGeom prst="foldedCorner">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l"/>
              <a:t>www</a:t>
            </a:r>
            <a:endParaRPr/>
          </a:p>
        </p:txBody>
      </p:sp>
      <p:sp>
        <p:nvSpPr>
          <p:cNvPr id="259" name="Shape 259"/>
          <p:cNvSpPr txBox="1"/>
          <p:nvPr/>
        </p:nvSpPr>
        <p:spPr>
          <a:xfrm>
            <a:off x="7105475" y="3094263"/>
            <a:ext cx="11526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000">
                <a:latin typeface="Comfortaa"/>
                <a:ea typeface="Comfortaa"/>
                <a:cs typeface="Comfortaa"/>
                <a:sym typeface="Comfortaa"/>
              </a:rPr>
              <a:t>przeglądarka</a:t>
            </a:r>
            <a:endParaRPr sz="1000">
              <a:latin typeface="Comfortaa"/>
              <a:ea typeface="Comfortaa"/>
              <a:cs typeface="Comfortaa"/>
              <a:sym typeface="Comfortaa"/>
            </a:endParaRPr>
          </a:p>
          <a:p>
            <a:pPr indent="0" lvl="0" marL="0" rtl="0" algn="ctr">
              <a:spcBef>
                <a:spcPts val="0"/>
              </a:spcBef>
              <a:spcAft>
                <a:spcPts val="0"/>
              </a:spcAft>
              <a:buNone/>
            </a:pPr>
            <a:r>
              <a:rPr lang="pl" sz="1000">
                <a:latin typeface="Comfortaa"/>
                <a:ea typeface="Comfortaa"/>
                <a:cs typeface="Comfortaa"/>
                <a:sym typeface="Comfortaa"/>
              </a:rPr>
              <a:t>internetowa</a:t>
            </a:r>
            <a:endParaRPr sz="1000">
              <a:latin typeface="Comfortaa"/>
              <a:ea typeface="Comfortaa"/>
              <a:cs typeface="Comfortaa"/>
              <a:sym typeface="Comfortaa"/>
            </a:endParaRPr>
          </a:p>
        </p:txBody>
      </p:sp>
      <p:sp>
        <p:nvSpPr>
          <p:cNvPr id="260" name="Shape 260"/>
          <p:cNvSpPr txBox="1"/>
          <p:nvPr/>
        </p:nvSpPr>
        <p:spPr>
          <a:xfrm>
            <a:off x="885900" y="1281413"/>
            <a:ext cx="73722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2400">
                <a:highlight>
                  <a:srgbClr val="FFFFFF"/>
                </a:highlight>
                <a:latin typeface="Comfortaa"/>
                <a:ea typeface="Comfortaa"/>
                <a:cs typeface="Comfortaa"/>
                <a:sym typeface="Comfortaa"/>
              </a:rPr>
              <a:t>Przebieg kompilacji z C/C++ do </a:t>
            </a:r>
            <a:r>
              <a:rPr b="1" lang="pl" sz="2400">
                <a:highlight>
                  <a:srgbClr val="FFFFFF"/>
                </a:highlight>
                <a:latin typeface="Comfortaa"/>
                <a:ea typeface="Comfortaa"/>
                <a:cs typeface="Comfortaa"/>
                <a:sym typeface="Comfortaa"/>
              </a:rPr>
              <a:t>wasm</a:t>
            </a:r>
            <a:endParaRPr b="1" sz="2400">
              <a:latin typeface="Comfortaa"/>
              <a:ea typeface="Comfortaa"/>
              <a:cs typeface="Comfortaa"/>
              <a:sym typeface="Comfortaa"/>
            </a:endParaRPr>
          </a:p>
        </p:txBody>
      </p:sp>
      <p:sp>
        <p:nvSpPr>
          <p:cNvPr id="261" name="Shape 261"/>
          <p:cNvSpPr txBox="1"/>
          <p:nvPr/>
        </p:nvSpPr>
        <p:spPr>
          <a:xfrm>
            <a:off x="2173550" y="2604975"/>
            <a:ext cx="1099200" cy="42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l"/>
              <a:t>Emscripten</a:t>
            </a:r>
            <a:endParaRPr/>
          </a:p>
        </p:txBody>
      </p:sp>
      <p:sp>
        <p:nvSpPr>
          <p:cNvPr id="262" name="Shape 262"/>
          <p:cNvSpPr txBox="1"/>
          <p:nvPr/>
        </p:nvSpPr>
        <p:spPr>
          <a:xfrm>
            <a:off x="4356475" y="2604975"/>
            <a:ext cx="1152600" cy="42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l"/>
              <a:t>JavaScript</a:t>
            </a:r>
            <a:endParaRPr/>
          </a:p>
        </p:txBody>
      </p:sp>
      <p:cxnSp>
        <p:nvCxnSpPr>
          <p:cNvPr id="263" name="Shape 263"/>
          <p:cNvCxnSpPr/>
          <p:nvPr/>
        </p:nvCxnSpPr>
        <p:spPr>
          <a:xfrm flipH="1" rot="10800000">
            <a:off x="6550200" y="2946363"/>
            <a:ext cx="728700" cy="57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Shape 268"/>
          <p:cNvSpPr txBox="1"/>
          <p:nvPr>
            <p:ph idx="1" type="body"/>
          </p:nvPr>
        </p:nvSpPr>
        <p:spPr>
          <a:xfrm>
            <a:off x="1221750" y="1407150"/>
            <a:ext cx="6700500" cy="2329200"/>
          </a:xfrm>
          <a:prstGeom prst="rect">
            <a:avLst/>
          </a:prstGeom>
          <a:noFill/>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pl" sz="1800">
                <a:solidFill>
                  <a:srgbClr val="990000"/>
                </a:solidFill>
                <a:latin typeface="Montserrat"/>
                <a:ea typeface="Montserrat"/>
                <a:cs typeface="Montserrat"/>
                <a:sym typeface="Montserrat"/>
              </a:rPr>
              <a:t>fetch</a:t>
            </a:r>
            <a:r>
              <a:rPr lang="pl" sz="1800">
                <a:solidFill>
                  <a:srgbClr val="000000"/>
                </a:solidFill>
                <a:latin typeface="Montserrat"/>
                <a:ea typeface="Montserrat"/>
                <a:cs typeface="Montserrat"/>
                <a:sym typeface="Montserrat"/>
              </a:rPr>
              <a:t>( </a:t>
            </a:r>
            <a:r>
              <a:rPr lang="pl" sz="1800">
                <a:solidFill>
                  <a:srgbClr val="274E13"/>
                </a:solidFill>
                <a:latin typeface="Montserrat"/>
                <a:ea typeface="Montserrat"/>
                <a:cs typeface="Montserrat"/>
                <a:sym typeface="Montserrat"/>
              </a:rPr>
              <a:t>"fib.wasm" </a:t>
            </a:r>
            <a:r>
              <a:rPr lang="pl"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indent="0" lvl="0" marL="45720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response =&gt; </a:t>
            </a:r>
            <a:r>
              <a:rPr lang="pl" sz="1800">
                <a:solidFill>
                  <a:srgbClr val="0000FF"/>
                </a:solidFill>
                <a:latin typeface="Montserrat"/>
                <a:ea typeface="Montserrat"/>
                <a:cs typeface="Montserrat"/>
                <a:sym typeface="Montserrat"/>
              </a:rPr>
              <a:t>response.arrayBuffer</a:t>
            </a:r>
            <a:r>
              <a:rPr lang="pl" sz="1800">
                <a:solidFill>
                  <a:srgbClr val="000000"/>
                </a:solidFill>
                <a:latin typeface="Montserrat"/>
                <a:ea typeface="Montserrat"/>
                <a:cs typeface="Montserrat"/>
                <a:sym typeface="Montserrat"/>
              </a:rPr>
              <a:t>( ))</a:t>
            </a:r>
            <a:endParaRPr sz="1800">
              <a:solidFill>
                <a:srgbClr val="000000"/>
              </a:solidFill>
              <a:latin typeface="Montserrat"/>
              <a:ea typeface="Montserrat"/>
              <a:cs typeface="Montserrat"/>
              <a:sym typeface="Montserrat"/>
            </a:endParaRPr>
          </a:p>
          <a:p>
            <a:pPr indent="0" lvl="0" marL="45720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bytes =&gt; </a:t>
            </a:r>
            <a:r>
              <a:rPr lang="pl" sz="1800">
                <a:solidFill>
                  <a:srgbClr val="0000FF"/>
                </a:solidFill>
                <a:latin typeface="Montserrat"/>
                <a:ea typeface="Montserrat"/>
                <a:cs typeface="Montserrat"/>
                <a:sym typeface="Montserrat"/>
              </a:rPr>
              <a:t>WebAssembly.instantiate</a:t>
            </a:r>
            <a:r>
              <a:rPr lang="pl" sz="1800">
                <a:solidFill>
                  <a:srgbClr val="000000"/>
                </a:solidFill>
                <a:latin typeface="Montserrat"/>
                <a:ea typeface="Montserrat"/>
                <a:cs typeface="Montserrat"/>
                <a:sym typeface="Montserrat"/>
              </a:rPr>
              <a:t>( bytes ))</a:t>
            </a:r>
            <a:endParaRPr sz="1800">
              <a:solidFill>
                <a:srgbClr val="000000"/>
              </a:solidFill>
              <a:latin typeface="Montserrat"/>
              <a:ea typeface="Montserrat"/>
              <a:cs typeface="Montserrat"/>
              <a:sym typeface="Montserrat"/>
            </a:endParaRPr>
          </a:p>
          <a:p>
            <a:pPr indent="0" lvl="0" marL="45720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results =&gt; {</a:t>
            </a:r>
            <a:endParaRPr sz="1800">
              <a:solidFill>
                <a:srgbClr val="000000"/>
              </a:solidFill>
              <a:latin typeface="Montserrat"/>
              <a:ea typeface="Montserrat"/>
              <a:cs typeface="Montserrat"/>
              <a:sym typeface="Montserrat"/>
            </a:endParaRPr>
          </a:p>
          <a:p>
            <a:pPr indent="0" lvl="0" marL="45720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0000FF"/>
                </a:solidFill>
                <a:latin typeface="Montserrat"/>
                <a:ea typeface="Montserrat"/>
                <a:cs typeface="Montserrat"/>
                <a:sym typeface="Montserrat"/>
              </a:rPr>
              <a:t>console</a:t>
            </a:r>
            <a:r>
              <a:rPr lang="pl" sz="1800">
                <a:solidFill>
                  <a:srgbClr val="000000"/>
                </a:solidFill>
                <a:latin typeface="Montserrat"/>
                <a:ea typeface="Montserrat"/>
                <a:cs typeface="Montserrat"/>
                <a:sym typeface="Montserrat"/>
              </a:rPr>
              <a:t>.log( </a:t>
            </a:r>
            <a:r>
              <a:rPr b="1" lang="pl" sz="1800">
                <a:solidFill>
                  <a:srgbClr val="000000"/>
                </a:solidFill>
                <a:latin typeface="Montserrat"/>
                <a:ea typeface="Montserrat"/>
                <a:cs typeface="Montserrat"/>
                <a:sym typeface="Montserrat"/>
              </a:rPr>
              <a:t>results.instance.exports.fib(10)</a:t>
            </a:r>
            <a:r>
              <a:rPr lang="pl"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indent="0" lvl="0" marL="45720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endParaRPr sz="1800">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nvSpPr>
        <p:spPr>
          <a:xfrm>
            <a:off x="0" y="2292000"/>
            <a:ext cx="9144000" cy="559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pl" sz="3000">
                <a:uFill>
                  <a:noFill/>
                </a:uFill>
                <a:latin typeface="Comfortaa"/>
                <a:ea typeface="Comfortaa"/>
                <a:cs typeface="Comfortaa"/>
                <a:sym typeface="Comfortaa"/>
                <a:hlinkClick r:id="rId3"/>
              </a:rPr>
              <a:t>https://webassembly.studio</a:t>
            </a:r>
            <a:endParaRPr sz="3000">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p:nvPr/>
        </p:nvSpPr>
        <p:spPr>
          <a:xfrm>
            <a:off x="1781113" y="3031288"/>
            <a:ext cx="5258100" cy="15588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1781113" y="1390638"/>
            <a:ext cx="5258100" cy="10563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txBox="1"/>
          <p:nvPr>
            <p:ph idx="1" type="body"/>
          </p:nvPr>
        </p:nvSpPr>
        <p:spPr>
          <a:xfrm>
            <a:off x="1942963" y="553413"/>
            <a:ext cx="52581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b="1" lang="pl" sz="1800">
                <a:solidFill>
                  <a:srgbClr val="000000"/>
                </a:solidFill>
                <a:latin typeface="Comfortaa"/>
                <a:ea typeface="Comfortaa"/>
                <a:cs typeface="Comfortaa"/>
                <a:sym typeface="Comfortaa"/>
              </a:rPr>
              <a:t>Webpack 4</a:t>
            </a:r>
            <a:endParaRPr b="1" sz="1800">
              <a:solidFill>
                <a:srgbClr val="000000"/>
              </a:solidFill>
              <a:latin typeface="Comfortaa"/>
              <a:ea typeface="Comfortaa"/>
              <a:cs typeface="Comfortaa"/>
              <a:sym typeface="Comfortaa"/>
            </a:endParaRPr>
          </a:p>
        </p:txBody>
      </p:sp>
      <p:sp>
        <p:nvSpPr>
          <p:cNvPr id="281" name="Shape 281"/>
          <p:cNvSpPr txBox="1"/>
          <p:nvPr/>
        </p:nvSpPr>
        <p:spPr>
          <a:xfrm>
            <a:off x="1980288" y="1469163"/>
            <a:ext cx="5382600" cy="92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l" sz="1600">
                <a:solidFill>
                  <a:srgbClr val="990000"/>
                </a:solidFill>
                <a:latin typeface="Montserrat"/>
                <a:ea typeface="Montserrat"/>
                <a:cs typeface="Montserrat"/>
                <a:sym typeface="Montserrat"/>
              </a:rPr>
              <a:t>import</a:t>
            </a:r>
            <a:r>
              <a:rPr lang="pl" sz="1600">
                <a:latin typeface="Montserrat"/>
                <a:ea typeface="Montserrat"/>
                <a:cs typeface="Montserrat"/>
                <a:sym typeface="Montserrat"/>
              </a:rPr>
              <a:t>(</a:t>
            </a:r>
            <a:r>
              <a:rPr lang="pl" sz="1600">
                <a:solidFill>
                  <a:srgbClr val="38761D"/>
                </a:solidFill>
                <a:latin typeface="Montserrat"/>
                <a:ea typeface="Montserrat"/>
                <a:cs typeface="Montserrat"/>
                <a:sym typeface="Montserrat"/>
              </a:rPr>
              <a:t>“./mathf.js”</a:t>
            </a:r>
            <a:r>
              <a:rPr lang="pl" sz="1600">
                <a:latin typeface="Montserrat"/>
                <a:ea typeface="Montserrat"/>
                <a:cs typeface="Montserrat"/>
                <a:sym typeface="Montserrat"/>
              </a:rPr>
              <a:t>).</a:t>
            </a:r>
            <a:r>
              <a:rPr lang="pl" sz="1600">
                <a:solidFill>
                  <a:srgbClr val="0000FF"/>
                </a:solidFill>
                <a:latin typeface="Montserrat"/>
                <a:ea typeface="Montserrat"/>
                <a:cs typeface="Montserrat"/>
                <a:sym typeface="Montserrat"/>
              </a:rPr>
              <a:t>then</a:t>
            </a:r>
            <a:r>
              <a:rPr lang="pl" sz="1600">
                <a:latin typeface="Montserrat"/>
                <a:ea typeface="Montserrat"/>
                <a:cs typeface="Montserrat"/>
                <a:sym typeface="Montserrat"/>
              </a:rPr>
              <a:t>(</a:t>
            </a:r>
            <a:endParaRPr sz="1600">
              <a:latin typeface="Montserrat"/>
              <a:ea typeface="Montserrat"/>
              <a:cs typeface="Montserrat"/>
              <a:sym typeface="Montserrat"/>
            </a:endParaRPr>
          </a:p>
          <a:p>
            <a:pPr indent="457200" lvl="0" marL="0">
              <a:spcBef>
                <a:spcPts val="0"/>
              </a:spcBef>
              <a:spcAft>
                <a:spcPts val="0"/>
              </a:spcAft>
              <a:buNone/>
            </a:pPr>
            <a:r>
              <a:rPr lang="pl" sz="1600">
                <a:latin typeface="Montserrat"/>
                <a:ea typeface="Montserrat"/>
                <a:cs typeface="Montserrat"/>
                <a:sym typeface="Montserrat"/>
              </a:rPr>
              <a:t>math_f </a:t>
            </a:r>
            <a:r>
              <a:rPr lang="pl" sz="1600">
                <a:solidFill>
                  <a:srgbClr val="990000"/>
                </a:solidFill>
                <a:latin typeface="Montserrat"/>
                <a:ea typeface="Montserrat"/>
                <a:cs typeface="Montserrat"/>
                <a:sym typeface="Montserrat"/>
              </a:rPr>
              <a:t>=&gt;</a:t>
            </a: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console</a:t>
            </a:r>
            <a:r>
              <a:rPr lang="pl" sz="1600">
                <a:latin typeface="Montserrat"/>
                <a:ea typeface="Montserrat"/>
                <a:cs typeface="Montserrat"/>
                <a:sym typeface="Montserrat"/>
              </a:rPr>
              <a:t>.log( math_f.</a:t>
            </a:r>
            <a:r>
              <a:rPr lang="pl" sz="1600">
                <a:solidFill>
                  <a:srgbClr val="0000FF"/>
                </a:solidFill>
                <a:latin typeface="Montserrat"/>
                <a:ea typeface="Montserrat"/>
                <a:cs typeface="Montserrat"/>
                <a:sym typeface="Montserrat"/>
              </a:rPr>
              <a:t>fibon</a:t>
            </a:r>
            <a:r>
              <a:rPr lang="pl" sz="1600">
                <a:latin typeface="Montserrat"/>
                <a:ea typeface="Montserrat"/>
                <a:cs typeface="Montserrat"/>
                <a:sym typeface="Montserrat"/>
              </a:rPr>
              <a:t>( 10 ) )</a:t>
            </a:r>
            <a:endParaRPr sz="1600">
              <a:latin typeface="Montserrat"/>
              <a:ea typeface="Montserrat"/>
              <a:cs typeface="Montserrat"/>
              <a:sym typeface="Montserrat"/>
            </a:endParaRPr>
          </a:p>
          <a:p>
            <a:pPr indent="0" lvl="0" marL="0">
              <a:spcBef>
                <a:spcPts val="0"/>
              </a:spcBef>
              <a:spcAft>
                <a:spcPts val="0"/>
              </a:spcAft>
              <a:buNone/>
            </a:pPr>
            <a:r>
              <a:rPr lang="pl"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82" name="Shape 282"/>
          <p:cNvSpPr txBox="1"/>
          <p:nvPr/>
        </p:nvSpPr>
        <p:spPr>
          <a:xfrm>
            <a:off x="1980288" y="3056638"/>
            <a:ext cx="5382600" cy="14910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pl" sz="1600">
                <a:solidFill>
                  <a:srgbClr val="990000"/>
                </a:solidFill>
                <a:latin typeface="Montserrat"/>
                <a:ea typeface="Montserrat"/>
                <a:cs typeface="Montserrat"/>
                <a:sym typeface="Montserrat"/>
              </a:rPr>
              <a:t>import</a:t>
            </a:r>
            <a:r>
              <a:rPr lang="pl" sz="1600">
                <a:latin typeface="Montserrat"/>
                <a:ea typeface="Montserrat"/>
                <a:cs typeface="Montserrat"/>
                <a:sym typeface="Montserrat"/>
              </a:rPr>
              <a:t> { fib } </a:t>
            </a:r>
            <a:r>
              <a:rPr lang="pl" sz="1600">
                <a:solidFill>
                  <a:srgbClr val="990000"/>
                </a:solidFill>
                <a:latin typeface="Montserrat"/>
                <a:ea typeface="Montserrat"/>
                <a:cs typeface="Montserrat"/>
                <a:sym typeface="Montserrat"/>
              </a:rPr>
              <a:t>from</a:t>
            </a:r>
            <a:r>
              <a:rPr lang="pl" sz="1600">
                <a:latin typeface="Montserrat"/>
                <a:ea typeface="Montserrat"/>
                <a:cs typeface="Montserrat"/>
                <a:sym typeface="Montserrat"/>
              </a:rPr>
              <a:t> </a:t>
            </a:r>
            <a:r>
              <a:rPr lang="pl" sz="1600">
                <a:solidFill>
                  <a:srgbClr val="38761D"/>
                </a:solidFill>
                <a:latin typeface="Montserrat"/>
                <a:ea typeface="Montserrat"/>
                <a:cs typeface="Montserrat"/>
                <a:sym typeface="Montserrat"/>
              </a:rPr>
              <a:t>“./fib.wasm”</a:t>
            </a:r>
            <a:r>
              <a:rPr lang="pl" sz="1600">
                <a:latin typeface="Montserrat"/>
                <a:ea typeface="Montserrat"/>
                <a:cs typeface="Montserrat"/>
                <a:sym typeface="Montserrat"/>
              </a:rPr>
              <a:t>;</a:t>
            </a:r>
            <a:endParaRPr sz="1600">
              <a:latin typeface="Montserrat"/>
              <a:ea typeface="Montserrat"/>
              <a:cs typeface="Montserrat"/>
              <a:sym typeface="Montserrat"/>
            </a:endParaRPr>
          </a:p>
          <a:p>
            <a:pPr indent="0" lvl="0" marL="0">
              <a:lnSpc>
                <a:spcPct val="150000"/>
              </a:lnSpc>
              <a:spcBef>
                <a:spcPts val="0"/>
              </a:spcBef>
              <a:spcAft>
                <a:spcPts val="0"/>
              </a:spcAft>
              <a:buNone/>
            </a:pPr>
            <a:r>
              <a:rPr lang="pl" sz="1600">
                <a:solidFill>
                  <a:srgbClr val="990000"/>
                </a:solidFill>
                <a:latin typeface="Montserrat"/>
                <a:ea typeface="Montserrat"/>
                <a:cs typeface="Montserrat"/>
                <a:sym typeface="Montserrat"/>
              </a:rPr>
              <a:t>export function</a:t>
            </a: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fibon</a:t>
            </a:r>
            <a:r>
              <a:rPr lang="pl" sz="1600">
                <a:latin typeface="Montserrat"/>
                <a:ea typeface="Montserrat"/>
                <a:cs typeface="Montserrat"/>
                <a:sym typeface="Montserrat"/>
              </a:rPr>
              <a:t>( x ) {</a:t>
            </a:r>
            <a:endParaRPr sz="1600">
              <a:latin typeface="Montserrat"/>
              <a:ea typeface="Montserrat"/>
              <a:cs typeface="Montserrat"/>
              <a:sym typeface="Montserrat"/>
            </a:endParaRPr>
          </a:p>
          <a:p>
            <a:pPr indent="0" lvl="0" marL="0">
              <a:lnSpc>
                <a:spcPct val="150000"/>
              </a:lnSpc>
              <a:spcBef>
                <a:spcPts val="0"/>
              </a:spcBef>
              <a:spcAft>
                <a:spcPts val="0"/>
              </a:spcAft>
              <a:buNone/>
            </a:pP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return fib</a:t>
            </a:r>
            <a:r>
              <a:rPr lang="pl" sz="1600">
                <a:latin typeface="Montserrat"/>
                <a:ea typeface="Montserrat"/>
                <a:cs typeface="Montserrat"/>
                <a:sym typeface="Montserrat"/>
              </a:rPr>
              <a:t>( x );</a:t>
            </a:r>
            <a:endParaRPr sz="1600">
              <a:latin typeface="Montserrat"/>
              <a:ea typeface="Montserrat"/>
              <a:cs typeface="Montserrat"/>
              <a:sym typeface="Montserrat"/>
            </a:endParaRPr>
          </a:p>
          <a:p>
            <a:pPr indent="0" lvl="0" marL="0" rtl="0">
              <a:lnSpc>
                <a:spcPct val="150000"/>
              </a:lnSpc>
              <a:spcBef>
                <a:spcPts val="0"/>
              </a:spcBef>
              <a:spcAft>
                <a:spcPts val="0"/>
              </a:spcAft>
              <a:buNone/>
            </a:pPr>
            <a:r>
              <a:rPr lang="pl"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83" name="Shape 283"/>
          <p:cNvSpPr txBox="1"/>
          <p:nvPr/>
        </p:nvSpPr>
        <p:spPr>
          <a:xfrm>
            <a:off x="1980288" y="1067988"/>
            <a:ext cx="1640700" cy="34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l" sz="1000">
                <a:solidFill>
                  <a:srgbClr val="0000FF"/>
                </a:solidFill>
                <a:latin typeface="Comfortaa"/>
                <a:ea typeface="Comfortaa"/>
                <a:cs typeface="Comfortaa"/>
                <a:sym typeface="Comfortaa"/>
              </a:rPr>
              <a:t>_entry.js</a:t>
            </a:r>
            <a:endParaRPr sz="1000">
              <a:solidFill>
                <a:srgbClr val="0000FF"/>
              </a:solidFill>
            </a:endParaRPr>
          </a:p>
        </p:txBody>
      </p:sp>
      <p:sp>
        <p:nvSpPr>
          <p:cNvPr id="284" name="Shape 284"/>
          <p:cNvSpPr txBox="1"/>
          <p:nvPr/>
        </p:nvSpPr>
        <p:spPr>
          <a:xfrm>
            <a:off x="1980288" y="2689850"/>
            <a:ext cx="1283100" cy="341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pl" sz="1000">
                <a:solidFill>
                  <a:srgbClr val="0000FF"/>
                </a:solidFill>
                <a:latin typeface="Comfortaa"/>
                <a:ea typeface="Comfortaa"/>
                <a:cs typeface="Comfortaa"/>
                <a:sym typeface="Comfortaa"/>
              </a:rPr>
              <a:t>mathf.js</a:t>
            </a:r>
            <a:endParaRPr sz="1000">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1062000" y="537875"/>
            <a:ext cx="6770700" cy="4067751"/>
          </a:xfrm>
          <a:prstGeom prst="rect">
            <a:avLst/>
          </a:prstGeom>
          <a:noFill/>
          <a:ln>
            <a:noFill/>
          </a:ln>
        </p:spPr>
      </p:pic>
      <p:sp>
        <p:nvSpPr>
          <p:cNvPr id="290" name="Shape 290"/>
          <p:cNvSpPr txBox="1"/>
          <p:nvPr/>
        </p:nvSpPr>
        <p:spPr>
          <a:xfrm rot="-5400000">
            <a:off x="7875000" y="3874500"/>
            <a:ext cx="22887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źródło: </a:t>
            </a:r>
            <a:r>
              <a:rPr i="1" lang="pl" sz="600">
                <a:latin typeface="Comfortaa"/>
                <a:ea typeface="Comfortaa"/>
                <a:cs typeface="Comfortaa"/>
                <a:sym typeface="Comfortaa"/>
              </a:rPr>
              <a:t>https://caniuse.com/#feat=wasm</a:t>
            </a:r>
            <a:endParaRPr i="1" sz="600">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953850" y="1453200"/>
            <a:ext cx="7236300" cy="2237100"/>
          </a:xfrm>
          <a:prstGeom prst="rect">
            <a:avLst/>
          </a:prstGeom>
        </p:spPr>
        <p:txBody>
          <a:bodyPr anchorCtr="0" anchor="ctr" bIns="91425" lIns="91425" spcFirstLastPara="1" rIns="91425" wrap="square" tIns="91425">
            <a:noAutofit/>
          </a:bodyPr>
          <a:lstStyle/>
          <a:p>
            <a:pPr indent="0" lvl="0" marL="0" rtl="0">
              <a:lnSpc>
                <a:spcPct val="125000"/>
              </a:lnSpc>
              <a:spcBef>
                <a:spcPts val="2400"/>
              </a:spcBef>
              <a:spcAft>
                <a:spcPts val="0"/>
              </a:spcAft>
              <a:buNone/>
            </a:pPr>
            <a:r>
              <a:rPr b="1" lang="pl" sz="1800">
                <a:solidFill>
                  <a:srgbClr val="24292E"/>
                </a:solidFill>
                <a:latin typeface="Comfortaa"/>
                <a:ea typeface="Comfortaa"/>
                <a:cs typeface="Comfortaa"/>
                <a:sym typeface="Comfortaa"/>
              </a:rPr>
              <a:t>Awesome Wasm: </a:t>
            </a:r>
            <a:br>
              <a:rPr b="1" lang="pl" sz="2300">
                <a:solidFill>
                  <a:srgbClr val="24292E"/>
                </a:solidFill>
                <a:latin typeface="Comfortaa"/>
                <a:ea typeface="Comfortaa"/>
                <a:cs typeface="Comfortaa"/>
                <a:sym typeface="Comfortaa"/>
              </a:rPr>
            </a:br>
            <a:r>
              <a:rPr lang="pl" sz="1600" u="sng">
                <a:solidFill>
                  <a:schemeClr val="hlink"/>
                </a:solidFill>
                <a:latin typeface="Comfortaa"/>
                <a:ea typeface="Comfortaa"/>
                <a:cs typeface="Comfortaa"/>
                <a:sym typeface="Comfortaa"/>
                <a:hlinkClick r:id="rId3"/>
              </a:rPr>
              <a:t>https://github.com/mbasso/awesome-wasm</a:t>
            </a:r>
            <a:endParaRPr sz="1600">
              <a:solidFill>
                <a:srgbClr val="24292E"/>
              </a:solidFill>
              <a:latin typeface="Comfortaa"/>
              <a:ea typeface="Comfortaa"/>
              <a:cs typeface="Comfortaa"/>
              <a:sym typeface="Comfortaa"/>
            </a:endParaRPr>
          </a:p>
          <a:p>
            <a:pPr indent="0" lvl="0" marL="0" rtl="0">
              <a:lnSpc>
                <a:spcPct val="125000"/>
              </a:lnSpc>
              <a:spcBef>
                <a:spcPts val="2400"/>
              </a:spcBef>
              <a:spcAft>
                <a:spcPts val="0"/>
              </a:spcAft>
              <a:buNone/>
            </a:pPr>
            <a:r>
              <a:t/>
            </a:r>
            <a:endParaRPr sz="1600">
              <a:solidFill>
                <a:srgbClr val="24292E"/>
              </a:solidFill>
              <a:latin typeface="Comfortaa"/>
              <a:ea typeface="Comfortaa"/>
              <a:cs typeface="Comfortaa"/>
              <a:sym typeface="Comfortaa"/>
            </a:endParaRPr>
          </a:p>
          <a:p>
            <a:pPr indent="0" lvl="0" marL="0" rtl="0">
              <a:lnSpc>
                <a:spcPct val="120000"/>
              </a:lnSpc>
              <a:spcBef>
                <a:spcPts val="1200"/>
              </a:spcBef>
              <a:spcAft>
                <a:spcPts val="0"/>
              </a:spcAft>
              <a:buNone/>
            </a:pPr>
            <a:r>
              <a:rPr b="1" lang="pl" sz="1800">
                <a:solidFill>
                  <a:srgbClr val="333333"/>
                </a:solidFill>
                <a:latin typeface="Comfortaa"/>
                <a:ea typeface="Comfortaa"/>
                <a:cs typeface="Comfortaa"/>
                <a:sym typeface="Comfortaa"/>
              </a:rPr>
              <a:t>Oficjalna strona WebAssembly:</a:t>
            </a:r>
            <a:endParaRPr b="1" sz="1800">
              <a:solidFill>
                <a:srgbClr val="333333"/>
              </a:solidFill>
              <a:latin typeface="Comfortaa"/>
              <a:ea typeface="Comfortaa"/>
              <a:cs typeface="Comfortaa"/>
              <a:sym typeface="Comfortaa"/>
            </a:endParaRPr>
          </a:p>
          <a:p>
            <a:pPr indent="0" lvl="0" marL="0" rtl="0">
              <a:lnSpc>
                <a:spcPct val="120000"/>
              </a:lnSpc>
              <a:spcBef>
                <a:spcPts val="0"/>
              </a:spcBef>
              <a:spcAft>
                <a:spcPts val="0"/>
              </a:spcAft>
              <a:buNone/>
            </a:pPr>
            <a:r>
              <a:rPr lang="pl" sz="1600" u="sng">
                <a:solidFill>
                  <a:schemeClr val="hlink"/>
                </a:solidFill>
                <a:latin typeface="Comfortaa"/>
                <a:ea typeface="Comfortaa"/>
                <a:cs typeface="Comfortaa"/>
                <a:sym typeface="Comfortaa"/>
                <a:hlinkClick r:id="rId4"/>
              </a:rPr>
              <a:t>http://webassembly.org/</a:t>
            </a:r>
            <a:endParaRPr sz="1600">
              <a:solidFill>
                <a:srgbClr val="333333"/>
              </a:solidFill>
              <a:latin typeface="Comfortaa"/>
              <a:ea typeface="Comfortaa"/>
              <a:cs typeface="Comfortaa"/>
              <a:sym typeface="Comfortaa"/>
            </a:endParaRPr>
          </a:p>
          <a:p>
            <a:pPr indent="0" lvl="0" marL="0" rtl="0">
              <a:lnSpc>
                <a:spcPct val="120000"/>
              </a:lnSpc>
              <a:spcBef>
                <a:spcPts val="0"/>
              </a:spcBef>
              <a:spcAft>
                <a:spcPts val="0"/>
              </a:spcAft>
              <a:buNone/>
            </a:pPr>
            <a:r>
              <a:t/>
            </a:r>
            <a:endParaRPr sz="1600">
              <a:solidFill>
                <a:srgbClr val="333333"/>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Shape 300"/>
          <p:cNvPicPr preferRelativeResize="0"/>
          <p:nvPr/>
        </p:nvPicPr>
        <p:blipFill>
          <a:blip r:embed="rId3">
            <a:alphaModFix/>
          </a:blip>
          <a:stretch>
            <a:fillRect/>
          </a:stretch>
        </p:blipFill>
        <p:spPr>
          <a:xfrm>
            <a:off x="4101613" y="1346475"/>
            <a:ext cx="940775" cy="940775"/>
          </a:xfrm>
          <a:prstGeom prst="rect">
            <a:avLst/>
          </a:prstGeom>
          <a:noFill/>
          <a:ln>
            <a:noFill/>
          </a:ln>
        </p:spPr>
      </p:pic>
      <p:sp>
        <p:nvSpPr>
          <p:cNvPr id="301" name="Shape 301"/>
          <p:cNvSpPr txBox="1"/>
          <p:nvPr/>
        </p:nvSpPr>
        <p:spPr>
          <a:xfrm>
            <a:off x="0" y="2403500"/>
            <a:ext cx="9144000" cy="139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pl" sz="2400">
                <a:solidFill>
                  <a:srgbClr val="999999"/>
                </a:solidFill>
                <a:latin typeface="Comfortaa"/>
                <a:ea typeface="Comfortaa"/>
                <a:cs typeface="Comfortaa"/>
                <a:sym typeface="Comfortaa"/>
              </a:rPr>
              <a:t>O programowaniu bez kaca</a:t>
            </a:r>
            <a:endParaRPr sz="2400">
              <a:latin typeface="Comfortaa"/>
              <a:ea typeface="Comfortaa"/>
              <a:cs typeface="Comfortaa"/>
              <a:sym typeface="Comfortaa"/>
            </a:endParaRPr>
          </a:p>
          <a:p>
            <a:pPr indent="0" lvl="0" marL="0" algn="ctr">
              <a:lnSpc>
                <a:spcPct val="150000"/>
              </a:lnSpc>
              <a:spcBef>
                <a:spcPts val="0"/>
              </a:spcBef>
              <a:spcAft>
                <a:spcPts val="0"/>
              </a:spcAft>
              <a:buNone/>
            </a:pPr>
            <a:r>
              <a:rPr b="1" lang="pl" sz="2400">
                <a:latin typeface="Comfortaa"/>
                <a:ea typeface="Comfortaa"/>
                <a:cs typeface="Comfortaa"/>
                <a:sym typeface="Comfortaa"/>
              </a:rPr>
              <a:t>devenv.pl</a:t>
            </a:r>
            <a:endParaRPr b="1" sz="24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idx="1" type="body"/>
          </p:nvPr>
        </p:nvSpPr>
        <p:spPr>
          <a:xfrm>
            <a:off x="723300" y="4119064"/>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2400">
                <a:solidFill>
                  <a:srgbClr val="000000"/>
                </a:solidFill>
                <a:latin typeface="Comfortaa"/>
                <a:ea typeface="Comfortaa"/>
                <a:cs typeface="Comfortaa"/>
                <a:sym typeface="Comfortaa"/>
              </a:rPr>
              <a:t>Netscape Navigator wersja 2.0.</a:t>
            </a:r>
            <a:endParaRPr sz="2400">
              <a:solidFill>
                <a:srgbClr val="000000"/>
              </a:solidFill>
              <a:latin typeface="Comfortaa"/>
              <a:ea typeface="Comfortaa"/>
              <a:cs typeface="Comfortaa"/>
              <a:sym typeface="Comfortaa"/>
            </a:endParaRPr>
          </a:p>
        </p:txBody>
      </p:sp>
      <p:pic>
        <p:nvPicPr>
          <p:cNvPr id="98" name="Shape 98"/>
          <p:cNvPicPr preferRelativeResize="0"/>
          <p:nvPr/>
        </p:nvPicPr>
        <p:blipFill>
          <a:blip r:embed="rId3">
            <a:alphaModFix/>
          </a:blip>
          <a:stretch>
            <a:fillRect/>
          </a:stretch>
        </p:blipFill>
        <p:spPr>
          <a:xfrm>
            <a:off x="1766925" y="563925"/>
            <a:ext cx="5606851" cy="3508674"/>
          </a:xfrm>
          <a:prstGeom prst="rect">
            <a:avLst/>
          </a:prstGeom>
          <a:noFill/>
          <a:ln>
            <a:noFill/>
          </a:ln>
        </p:spPr>
      </p:pic>
      <p:sp>
        <p:nvSpPr>
          <p:cNvPr id="99" name="Shape 99"/>
          <p:cNvSpPr txBox="1"/>
          <p:nvPr/>
        </p:nvSpPr>
        <p:spPr>
          <a:xfrm rot="-5400000">
            <a:off x="8149800" y="4149288"/>
            <a:ext cx="1739100" cy="24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pl" sz="600">
                <a:latin typeface="Comfortaa"/>
                <a:ea typeface="Comfortaa"/>
                <a:cs typeface="Comfortaa"/>
                <a:sym typeface="Comfortaa"/>
              </a:rPr>
              <a:t>źródło: Wikipedia</a:t>
            </a:r>
            <a:endParaRPr i="1" sz="6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idx="1" type="body"/>
          </p:nvPr>
        </p:nvSpPr>
        <p:spPr>
          <a:xfrm>
            <a:off x="723300" y="4272376"/>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2400">
                <a:solidFill>
                  <a:srgbClr val="000000"/>
                </a:solidFill>
                <a:latin typeface="Comfortaa"/>
                <a:ea typeface="Comfortaa"/>
                <a:cs typeface="Comfortaa"/>
                <a:sym typeface="Comfortaa"/>
              </a:rPr>
              <a:t>Animowane GIFy</a:t>
            </a:r>
            <a:endParaRPr sz="2400">
              <a:solidFill>
                <a:srgbClr val="000000"/>
              </a:solidFill>
              <a:latin typeface="Comfortaa"/>
              <a:ea typeface="Comfortaa"/>
              <a:cs typeface="Comfortaa"/>
              <a:sym typeface="Comfortaa"/>
            </a:endParaRPr>
          </a:p>
        </p:txBody>
      </p:sp>
      <p:sp>
        <p:nvSpPr>
          <p:cNvPr id="105" name="Shape 105"/>
          <p:cNvSpPr txBox="1"/>
          <p:nvPr/>
        </p:nvSpPr>
        <p:spPr>
          <a:xfrm rot="-5400000">
            <a:off x="8149800" y="4149300"/>
            <a:ext cx="17391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źródło: </a:t>
            </a:r>
            <a:r>
              <a:rPr i="1" lang="pl" sz="600">
                <a:latin typeface="Comfortaa"/>
                <a:ea typeface="Comfortaa"/>
                <a:cs typeface="Comfortaa"/>
                <a:sym typeface="Comfortaa"/>
              </a:rPr>
              <a:t>https://giphy.com</a:t>
            </a:r>
            <a:endParaRPr i="1" sz="600">
              <a:latin typeface="Comfortaa"/>
              <a:ea typeface="Comfortaa"/>
              <a:cs typeface="Comfortaa"/>
              <a:sym typeface="Comfortaa"/>
            </a:endParaRPr>
          </a:p>
        </p:txBody>
      </p:sp>
      <p:pic>
        <p:nvPicPr>
          <p:cNvPr id="106" name="Shape 106"/>
          <p:cNvPicPr preferRelativeResize="0"/>
          <p:nvPr/>
        </p:nvPicPr>
        <p:blipFill>
          <a:blip r:embed="rId3">
            <a:alphaModFix/>
          </a:blip>
          <a:stretch>
            <a:fillRect/>
          </a:stretch>
        </p:blipFill>
        <p:spPr>
          <a:xfrm>
            <a:off x="2900937" y="714575"/>
            <a:ext cx="3342125" cy="334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idx="1" type="body"/>
          </p:nvPr>
        </p:nvSpPr>
        <p:spPr>
          <a:xfrm>
            <a:off x="723300" y="3868876"/>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2400">
                <a:solidFill>
                  <a:srgbClr val="000000"/>
                </a:solidFill>
                <a:latin typeface="Comfortaa"/>
                <a:ea typeface="Comfortaa"/>
                <a:cs typeface="Comfortaa"/>
                <a:sym typeface="Comfortaa"/>
              </a:rPr>
              <a:t>JavaScript</a:t>
            </a:r>
            <a:endParaRPr sz="2400">
              <a:solidFill>
                <a:srgbClr val="000000"/>
              </a:solidFill>
              <a:latin typeface="Comfortaa"/>
              <a:ea typeface="Comfortaa"/>
              <a:cs typeface="Comfortaa"/>
              <a:sym typeface="Comfortaa"/>
            </a:endParaRPr>
          </a:p>
        </p:txBody>
      </p:sp>
      <p:pic>
        <p:nvPicPr>
          <p:cNvPr id="112" name="Shape 112"/>
          <p:cNvPicPr preferRelativeResize="0"/>
          <p:nvPr/>
        </p:nvPicPr>
        <p:blipFill>
          <a:blip r:embed="rId3">
            <a:alphaModFix/>
          </a:blip>
          <a:stretch>
            <a:fillRect/>
          </a:stretch>
        </p:blipFill>
        <p:spPr>
          <a:xfrm>
            <a:off x="3189975" y="814126"/>
            <a:ext cx="2764050" cy="2764050"/>
          </a:xfrm>
          <a:prstGeom prst="rect">
            <a:avLst/>
          </a:prstGeom>
          <a:noFill/>
          <a:ln>
            <a:noFill/>
          </a:ln>
        </p:spPr>
      </p:pic>
      <p:sp>
        <p:nvSpPr>
          <p:cNvPr id="113" name="Shape 113"/>
          <p:cNvSpPr txBox="1"/>
          <p:nvPr/>
        </p:nvSpPr>
        <p:spPr>
          <a:xfrm rot="-5400000">
            <a:off x="8149800" y="4149300"/>
            <a:ext cx="17391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źródło: Wikipedia</a:t>
            </a:r>
            <a:endParaRPr i="1" sz="6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2226875" y="1141675"/>
            <a:ext cx="4690250" cy="2340800"/>
          </a:xfrm>
          <a:prstGeom prst="rect">
            <a:avLst/>
          </a:prstGeom>
          <a:noFill/>
          <a:ln>
            <a:noFill/>
          </a:ln>
        </p:spPr>
      </p:pic>
      <p:sp>
        <p:nvSpPr>
          <p:cNvPr id="119" name="Shape 119"/>
          <p:cNvSpPr txBox="1"/>
          <p:nvPr/>
        </p:nvSpPr>
        <p:spPr>
          <a:xfrm rot="-5400000">
            <a:off x="7758750" y="3758250"/>
            <a:ext cx="25212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http://nickdesaulniers.github.io/wasm-fowa/slides/#/</a:t>
            </a:r>
            <a:endParaRPr i="1" sz="6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nvSpPr>
        <p:spPr>
          <a:xfrm>
            <a:off x="20700" y="2099700"/>
            <a:ext cx="9102600" cy="9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4800">
                <a:latin typeface="Comfortaa"/>
                <a:ea typeface="Comfortaa"/>
                <a:cs typeface="Comfortaa"/>
                <a:sym typeface="Comfortaa"/>
              </a:rPr>
              <a:t>2008</a:t>
            </a:r>
            <a:endParaRPr sz="4800">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idx="1" type="body"/>
          </p:nvPr>
        </p:nvSpPr>
        <p:spPr>
          <a:xfrm>
            <a:off x="471875" y="3747125"/>
            <a:ext cx="81972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2400">
                <a:solidFill>
                  <a:srgbClr val="000000"/>
                </a:solidFill>
                <a:latin typeface="Comfortaa"/>
                <a:ea typeface="Comfortaa"/>
                <a:cs typeface="Comfortaa"/>
                <a:sym typeface="Comfortaa"/>
              </a:rPr>
              <a:t>Google Chrome oraz silnik JavaScript </a:t>
            </a:r>
            <a:r>
              <a:rPr b="1" lang="pl" sz="2400">
                <a:solidFill>
                  <a:srgbClr val="000000"/>
                </a:solidFill>
                <a:latin typeface="Comfortaa"/>
                <a:ea typeface="Comfortaa"/>
                <a:cs typeface="Comfortaa"/>
                <a:sym typeface="Comfortaa"/>
              </a:rPr>
              <a:t>V8</a:t>
            </a:r>
            <a:endParaRPr b="1" sz="2400">
              <a:solidFill>
                <a:srgbClr val="000000"/>
              </a:solidFill>
              <a:latin typeface="Comfortaa"/>
              <a:ea typeface="Comfortaa"/>
              <a:cs typeface="Comfortaa"/>
              <a:sym typeface="Comfortaa"/>
            </a:endParaRPr>
          </a:p>
        </p:txBody>
      </p:sp>
      <p:pic>
        <p:nvPicPr>
          <p:cNvPr id="130" name="Shape 130"/>
          <p:cNvPicPr preferRelativeResize="0"/>
          <p:nvPr/>
        </p:nvPicPr>
        <p:blipFill>
          <a:blip r:embed="rId3">
            <a:alphaModFix/>
          </a:blip>
          <a:stretch>
            <a:fillRect/>
          </a:stretch>
        </p:blipFill>
        <p:spPr>
          <a:xfrm>
            <a:off x="4431926" y="1067725"/>
            <a:ext cx="2336677" cy="2336677"/>
          </a:xfrm>
          <a:prstGeom prst="rect">
            <a:avLst/>
          </a:prstGeom>
          <a:noFill/>
          <a:ln>
            <a:noFill/>
          </a:ln>
        </p:spPr>
      </p:pic>
      <p:pic>
        <p:nvPicPr>
          <p:cNvPr id="131" name="Shape 131"/>
          <p:cNvPicPr preferRelativeResize="0"/>
          <p:nvPr/>
        </p:nvPicPr>
        <p:blipFill>
          <a:blip r:embed="rId4">
            <a:alphaModFix/>
          </a:blip>
          <a:stretch>
            <a:fillRect/>
          </a:stretch>
        </p:blipFill>
        <p:spPr>
          <a:xfrm>
            <a:off x="2375401" y="1403919"/>
            <a:ext cx="1664288" cy="1664285"/>
          </a:xfrm>
          <a:prstGeom prst="rect">
            <a:avLst/>
          </a:prstGeom>
          <a:noFill/>
          <a:ln>
            <a:noFill/>
          </a:ln>
        </p:spPr>
      </p:pic>
      <p:sp>
        <p:nvSpPr>
          <p:cNvPr id="132" name="Shape 132"/>
          <p:cNvSpPr txBox="1"/>
          <p:nvPr/>
        </p:nvSpPr>
        <p:spPr>
          <a:xfrm rot="-5400000">
            <a:off x="8149800" y="4149300"/>
            <a:ext cx="1739100" cy="249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pl" sz="600">
                <a:latin typeface="Comfortaa"/>
                <a:ea typeface="Comfortaa"/>
                <a:cs typeface="Comfortaa"/>
                <a:sym typeface="Comfortaa"/>
              </a:rPr>
              <a:t>źródło: Wikipedia</a:t>
            </a:r>
            <a:endParaRPr i="1" sz="6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723300" y="4138826"/>
            <a:ext cx="76974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pl" sz="1400">
                <a:solidFill>
                  <a:srgbClr val="000000"/>
                </a:solidFill>
                <a:latin typeface="Comfortaa"/>
                <a:ea typeface="Comfortaa"/>
                <a:cs typeface="Comfortaa"/>
                <a:sym typeface="Comfortaa"/>
              </a:rPr>
              <a:t>https://hacks.mozilla.org/2017/02/a-cartoon-intro-to-webassembly/</a:t>
            </a:r>
            <a:endParaRPr sz="1400">
              <a:solidFill>
                <a:srgbClr val="000000"/>
              </a:solidFill>
              <a:latin typeface="Comfortaa"/>
              <a:ea typeface="Comfortaa"/>
              <a:cs typeface="Comfortaa"/>
              <a:sym typeface="Comfortaa"/>
            </a:endParaRPr>
          </a:p>
        </p:txBody>
      </p:sp>
      <p:pic>
        <p:nvPicPr>
          <p:cNvPr id="138" name="Shape 138"/>
          <p:cNvPicPr preferRelativeResize="0"/>
          <p:nvPr/>
        </p:nvPicPr>
        <p:blipFill>
          <a:blip r:embed="rId3">
            <a:alphaModFix/>
          </a:blip>
          <a:stretch>
            <a:fillRect/>
          </a:stretch>
        </p:blipFill>
        <p:spPr>
          <a:xfrm>
            <a:off x="2335899" y="443450"/>
            <a:ext cx="4387197" cy="3587699"/>
          </a:xfrm>
          <a:prstGeom prst="rect">
            <a:avLst/>
          </a:prstGeom>
          <a:noFill/>
          <a:ln>
            <a:noFill/>
          </a:ln>
        </p:spPr>
      </p:pic>
      <p:sp>
        <p:nvSpPr>
          <p:cNvPr id="139" name="Shape 139"/>
          <p:cNvSpPr txBox="1"/>
          <p:nvPr/>
        </p:nvSpPr>
        <p:spPr>
          <a:xfrm>
            <a:off x="1393550" y="4031150"/>
            <a:ext cx="525600" cy="235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pl" sz="600">
                <a:latin typeface="Comfortaa"/>
                <a:ea typeface="Comfortaa"/>
                <a:cs typeface="Comfortaa"/>
                <a:sym typeface="Comfortaa"/>
              </a:rPr>
              <a:t>źródło:</a:t>
            </a:r>
            <a:endParaRPr sz="6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